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4"/>
  </p:notesMasterIdLst>
  <p:handoutMasterIdLst>
    <p:handoutMasterId r:id="rId15"/>
  </p:handoutMasterIdLst>
  <p:sldIdLst>
    <p:sldId id="315" r:id="rId3"/>
    <p:sldId id="303" r:id="rId4"/>
    <p:sldId id="319" r:id="rId5"/>
    <p:sldId id="285" r:id="rId6"/>
    <p:sldId id="301" r:id="rId7"/>
    <p:sldId id="316" r:id="rId8"/>
    <p:sldId id="317" r:id="rId9"/>
    <p:sldId id="320" r:id="rId10"/>
    <p:sldId id="313" r:id="rId11"/>
    <p:sldId id="306" r:id="rId12"/>
    <p:sldId id="299" r:id="rId13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92" autoAdjust="0"/>
    <p:restoredTop sz="94676" autoAdjust="0"/>
  </p:normalViewPr>
  <p:slideViewPr>
    <p:cSldViewPr snapToGrid="0">
      <p:cViewPr varScale="1">
        <p:scale>
          <a:sx n="86" d="100"/>
          <a:sy n="86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5" d="100"/>
          <a:sy n="95" d="100"/>
        </p:scale>
        <p:origin x="3582" y="96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D5A785B-D11D-476E-8FE3-B9A32AAEF3ED}" type="datetimeFigureOut">
              <a:rPr lang="en-US" smtClean="0"/>
              <a:pPr/>
              <a:t>3/9/2015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A5BAD6D-9C3B-46AE-9ED7-53C2ADD3C88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114199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C46EEAB-DFFE-48A0-95F8-1347266830D1}" type="datetimeFigureOut">
              <a:rPr lang="en-US" smtClean="0"/>
              <a:pPr/>
              <a:t>3/9/2015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86C1AB1-D682-4F2C-8579-D9DF0DCC073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107587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21" t="13081" r="1130"/>
          <a:stretch/>
        </p:blipFill>
        <p:spPr>
          <a:xfrm>
            <a:off x="4570809" y="3372262"/>
            <a:ext cx="4573191" cy="34857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1489"/>
          <a:stretch/>
        </p:blipFill>
        <p:spPr>
          <a:xfrm>
            <a:off x="1" y="3412456"/>
            <a:ext cx="4570809" cy="344554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2296"/>
          <a:stretch/>
        </p:blipFill>
        <p:spPr>
          <a:xfrm>
            <a:off x="-19878" y="-1"/>
            <a:ext cx="4590687" cy="3429001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471" b="17548"/>
          <a:stretch/>
        </p:blipFill>
        <p:spPr bwMode="auto">
          <a:xfrm>
            <a:off x="4570809" y="1"/>
            <a:ext cx="4573191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 bwMode="ltGray">
          <a:xfrm>
            <a:off x="1884759" y="1371600"/>
            <a:ext cx="5372100" cy="4114800"/>
          </a:xfrm>
          <a:prstGeom prst="rect">
            <a:avLst/>
          </a:prstGeom>
          <a:gradFill>
            <a:gsLst>
              <a:gs pos="417">
                <a:schemeClr val="bg2">
                  <a:lumMod val="35000"/>
                  <a:lumOff val="65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solidFill>
              <a:srgbClr val="FFFFFF"/>
            </a:solidFill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03120" y="1557867"/>
            <a:ext cx="4937760" cy="2408826"/>
          </a:xfrm>
        </p:spPr>
        <p:txBody>
          <a:bodyPr anchor="b">
            <a:noAutofit/>
          </a:bodyPr>
          <a:lstStyle>
            <a:lvl1pPr algn="ctr">
              <a:lnSpc>
                <a:spcPct val="80000"/>
              </a:lnSpc>
              <a:defRPr sz="5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03120" y="4018208"/>
            <a:ext cx="4937760" cy="1264989"/>
          </a:xfrm>
        </p:spPr>
        <p:txBody>
          <a:bodyPr>
            <a:normAutofit/>
          </a:bodyPr>
          <a:lstStyle>
            <a:lvl1pPr marL="0" indent="0" algn="ctr">
              <a:spcBef>
                <a:spcPts val="1200"/>
              </a:spcBef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684903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929495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0922495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3300" y="1263577"/>
            <a:ext cx="2603501" cy="228599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243380"/>
            <a:ext cx="5246370" cy="507492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3301" y="3674433"/>
            <a:ext cx="2603500" cy="2103120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7534545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0822" y="1243380"/>
            <a:ext cx="8772211" cy="544882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162231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3300" y="1143001"/>
            <a:ext cx="2603501" cy="228599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3301" y="3513665"/>
            <a:ext cx="2603500" cy="2103120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ltGray">
          <a:xfrm>
            <a:off x="520699" y="1051560"/>
            <a:ext cx="5143500" cy="4937760"/>
          </a:xfrm>
          <a:prstGeom prst="rect">
            <a:avLst/>
          </a:prstGeom>
          <a:solidFill>
            <a:schemeClr val="bg1"/>
          </a:solidFill>
          <a:ln w="152400">
            <a:solidFill>
              <a:srgbClr val="FFFFFF"/>
            </a:solidFill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79038" y="1143000"/>
            <a:ext cx="5014518" cy="4754880"/>
          </a:xfrm>
          <a:solidFill>
            <a:schemeClr val="bg2">
              <a:lumMod val="40000"/>
              <a:lumOff val="60000"/>
            </a:schemeClr>
          </a:solidFill>
        </p:spPr>
        <p:txBody>
          <a:bodyPr tIns="27432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869258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>
            <a:off x="-1" y="457200"/>
            <a:ext cx="9141620" cy="1270000"/>
          </a:xfrm>
          <a:prstGeom prst="rect">
            <a:avLst/>
          </a:prstGeom>
          <a:gradFill>
            <a:gsLst>
              <a:gs pos="417">
                <a:schemeClr val="bg2">
                  <a:lumMod val="20000"/>
                  <a:lumOff val="80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noFill/>
            <a:miter lim="800000"/>
          </a:ln>
          <a:scene3d>
            <a:camera prst="orthographicFront"/>
            <a:lightRig rig="threePt" dir="t"/>
          </a:scene3d>
          <a:sp3d>
            <a:contourClr>
              <a:srgbClr val="B0BCBC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 bwMode="ltGray">
          <a:xfrm>
            <a:off x="0" y="1697736"/>
            <a:ext cx="9141619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 bwMode="ltGray">
          <a:xfrm>
            <a:off x="0" y="457200"/>
            <a:ext cx="9141619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0" y="6519333"/>
            <a:ext cx="1200150" cy="202142"/>
          </a:xfrm>
          <a:prstGeom prst="rect">
            <a:avLst/>
          </a:prstGeom>
        </p:spPr>
        <p:txBody>
          <a:bodyPr/>
          <a:lstStyle/>
          <a:p>
            <a:fld id="{B1BD3024-A370-4736-A073-CFE51D74BDB4}" type="datetimeFigureOut">
              <a:rPr lang="en-US" smtClean="0"/>
              <a:pPr/>
              <a:t>3/9/2015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519333"/>
            <a:ext cx="5314950" cy="202142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58100" y="6519333"/>
            <a:ext cx="685800" cy="202142"/>
          </a:xfrm>
          <a:prstGeom prst="rect">
            <a:avLst/>
          </a:prstGeom>
        </p:spPr>
        <p:txBody>
          <a:bodyPr/>
          <a:lstStyle/>
          <a:p>
            <a:fld id="{5E3DCFCC-8C7B-4574-91B2-C3342261C6C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480799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2300" y="846667"/>
            <a:ext cx="1371600" cy="55541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0099" y="846667"/>
            <a:ext cx="5897880" cy="55541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0" y="6519333"/>
            <a:ext cx="1200150" cy="202142"/>
          </a:xfrm>
          <a:prstGeom prst="rect">
            <a:avLst/>
          </a:prstGeom>
        </p:spPr>
        <p:txBody>
          <a:bodyPr/>
          <a:lstStyle/>
          <a:p>
            <a:fld id="{B1BD3024-A370-4736-A073-CFE51D74BDB4}" type="datetimeFigureOut">
              <a:rPr lang="en-US" smtClean="0"/>
              <a:pPr/>
              <a:t>3/9/2015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519333"/>
            <a:ext cx="5314950" cy="202142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58100" y="6519333"/>
            <a:ext cx="685800" cy="202142"/>
          </a:xfrm>
          <a:prstGeom prst="rect">
            <a:avLst/>
          </a:prstGeom>
        </p:spPr>
        <p:txBody>
          <a:bodyPr/>
          <a:lstStyle/>
          <a:p>
            <a:fld id="{5E3DCFCC-8C7B-4574-91B2-C3342261C6C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330077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2"/>
          <p:cNvSpPr>
            <a:spLocks noGrp="1"/>
          </p:cNvSpPr>
          <p:nvPr>
            <p:ph sz="half" idx="1"/>
          </p:nvPr>
        </p:nvSpPr>
        <p:spPr>
          <a:xfrm>
            <a:off x="457200" y="4038600"/>
            <a:ext cx="8229600" cy="23241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8229600" cy="23241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186815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187440"/>
            <a:ext cx="9144000" cy="67056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000"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0" y="1447800"/>
            <a:ext cx="9147530" cy="76200"/>
            <a:chOff x="0" y="1447800"/>
            <a:chExt cx="9147530" cy="76200"/>
          </a:xfrm>
        </p:grpSpPr>
        <p:sp>
          <p:nvSpPr>
            <p:cNvPr id="10" name="Rectangle 9"/>
            <p:cNvSpPr/>
            <p:nvPr userDrawn="1"/>
          </p:nvSpPr>
          <p:spPr>
            <a:xfrm>
              <a:off x="536930" y="1447800"/>
              <a:ext cx="8610600" cy="76200"/>
            </a:xfrm>
            <a:prstGeom prst="rect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0" y="1447800"/>
              <a:ext cx="457200" cy="76200"/>
            </a:xfrm>
            <a:prstGeom prst="rect">
              <a:avLst/>
            </a:prstGeom>
            <a:solidFill>
              <a:srgbClr val="A50021"/>
            </a:solidFill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6071018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chemeClr val="accent3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8600" indent="-228600">
              <a:buClr>
                <a:schemeClr val="tx2"/>
              </a:buClr>
              <a:buSzPct val="100000"/>
              <a:buFont typeface="Symbol" pitchFamily="18" charset="2"/>
              <a:buChar char=""/>
              <a:defRPr/>
            </a:lvl1pPr>
            <a:lvl2pPr>
              <a:buClr>
                <a:schemeClr val="accent1"/>
              </a:buClr>
              <a:buSzPct val="100000"/>
              <a:defRPr/>
            </a:lvl2pPr>
            <a:lvl3pPr marL="777240" indent="-228600">
              <a:buClr>
                <a:schemeClr val="accent2"/>
              </a:buClr>
              <a:buSzPct val="100000"/>
              <a:buFont typeface="Courier New" pitchFamily="49" charset="0"/>
              <a:buChar char="o"/>
              <a:defRPr/>
            </a:lvl3pPr>
            <a:lvl4pPr>
              <a:buClr>
                <a:schemeClr val="accent3"/>
              </a:buClr>
              <a:buSzPct val="100000"/>
              <a:defRPr/>
            </a:lvl4pPr>
            <a:lvl5pPr marL="1325880" indent="-182880">
              <a:buClr>
                <a:schemeClr val="accent4"/>
              </a:buClr>
              <a:buFont typeface="Wingdings" pitchFamily="2" charset="2"/>
              <a:buChar char="Ø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605297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1938"/>
          <a:stretch/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 bwMode="ltGray">
          <a:xfrm>
            <a:off x="4000500" y="762000"/>
            <a:ext cx="4800600" cy="3340100"/>
          </a:xfrm>
          <a:prstGeom prst="rect">
            <a:avLst/>
          </a:prstGeom>
          <a:gradFill>
            <a:gsLst>
              <a:gs pos="417">
                <a:schemeClr val="bg2">
                  <a:lumMod val="35000"/>
                  <a:lumOff val="65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solidFill>
              <a:srgbClr val="FFFFFF"/>
            </a:solidFill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40530" y="1016001"/>
            <a:ext cx="4320540" cy="1828800"/>
          </a:xfrm>
        </p:spPr>
        <p:txBody>
          <a:bodyPr anchor="b">
            <a:normAutofit/>
          </a:bodyPr>
          <a:lstStyle>
            <a:lvl1pPr algn="ctr">
              <a:lnSpc>
                <a:spcPct val="80000"/>
              </a:lnSpc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40530" y="2980267"/>
            <a:ext cx="4320540" cy="914400"/>
          </a:xfrm>
        </p:spPr>
        <p:txBody>
          <a:bodyPr>
            <a:normAutofit/>
          </a:bodyPr>
          <a:lstStyle>
            <a:lvl1pPr marL="0" indent="0" algn="ctr">
              <a:spcBef>
                <a:spcPts val="120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1716743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ummer Section Header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485" b="18516"/>
          <a:stretch/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 bwMode="ltGray">
          <a:xfrm>
            <a:off x="4000500" y="762000"/>
            <a:ext cx="4800600" cy="3340100"/>
          </a:xfrm>
          <a:prstGeom prst="rect">
            <a:avLst/>
          </a:prstGeom>
          <a:gradFill>
            <a:gsLst>
              <a:gs pos="417">
                <a:schemeClr val="bg2">
                  <a:lumMod val="35000"/>
                  <a:lumOff val="65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solidFill>
              <a:srgbClr val="FFFFFF"/>
            </a:solidFill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40530" y="1016001"/>
            <a:ext cx="4320540" cy="1828800"/>
          </a:xfrm>
        </p:spPr>
        <p:txBody>
          <a:bodyPr anchor="b">
            <a:normAutofit/>
          </a:bodyPr>
          <a:lstStyle>
            <a:lvl1pPr algn="ctr">
              <a:lnSpc>
                <a:spcPct val="80000"/>
              </a:lnSpc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40530" y="2980267"/>
            <a:ext cx="4320540" cy="914400"/>
          </a:xfrm>
        </p:spPr>
        <p:txBody>
          <a:bodyPr>
            <a:normAutofit/>
          </a:bodyPr>
          <a:lstStyle>
            <a:lvl1pPr marL="0" indent="0" algn="ctr">
              <a:spcBef>
                <a:spcPts val="120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2921294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utumn Section Header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778764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 bwMode="ltGray">
          <a:xfrm>
            <a:off x="4000500" y="762000"/>
            <a:ext cx="4800600" cy="3340100"/>
          </a:xfrm>
          <a:prstGeom prst="rect">
            <a:avLst/>
          </a:prstGeom>
          <a:gradFill>
            <a:gsLst>
              <a:gs pos="417">
                <a:schemeClr val="bg2">
                  <a:lumMod val="35000"/>
                  <a:lumOff val="65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solidFill>
              <a:srgbClr val="FFFFFF"/>
            </a:solidFill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40530" y="1016001"/>
            <a:ext cx="4320540" cy="1828800"/>
          </a:xfrm>
        </p:spPr>
        <p:txBody>
          <a:bodyPr anchor="b">
            <a:normAutofit/>
          </a:bodyPr>
          <a:lstStyle>
            <a:lvl1pPr algn="ctr">
              <a:lnSpc>
                <a:spcPct val="80000"/>
              </a:lnSpc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40530" y="2980267"/>
            <a:ext cx="4320540" cy="914400"/>
          </a:xfrm>
        </p:spPr>
        <p:txBody>
          <a:bodyPr>
            <a:normAutofit/>
          </a:bodyPr>
          <a:lstStyle>
            <a:lvl1pPr marL="0" indent="0" algn="ctr">
              <a:spcBef>
                <a:spcPts val="120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045410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Winter Section Header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0516"/>
          <a:stretch/>
        </p:blipFill>
        <p:spPr>
          <a:xfrm>
            <a:off x="-52754" y="0"/>
            <a:ext cx="9196754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 bwMode="ltGray">
          <a:xfrm>
            <a:off x="4000500" y="762000"/>
            <a:ext cx="4800600" cy="3340100"/>
          </a:xfrm>
          <a:prstGeom prst="rect">
            <a:avLst/>
          </a:prstGeom>
          <a:gradFill>
            <a:gsLst>
              <a:gs pos="417">
                <a:schemeClr val="bg2">
                  <a:lumMod val="35000"/>
                  <a:lumOff val="65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solidFill>
              <a:srgbClr val="FFFFFF"/>
            </a:solidFill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40530" y="1016001"/>
            <a:ext cx="4320540" cy="1828800"/>
          </a:xfrm>
        </p:spPr>
        <p:txBody>
          <a:bodyPr anchor="b">
            <a:normAutofit/>
          </a:bodyPr>
          <a:lstStyle>
            <a:lvl1pPr algn="ctr">
              <a:lnSpc>
                <a:spcPct val="80000"/>
              </a:lnSpc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40530" y="2980267"/>
            <a:ext cx="4320540" cy="914400"/>
          </a:xfrm>
        </p:spPr>
        <p:txBody>
          <a:bodyPr>
            <a:normAutofit/>
          </a:bodyPr>
          <a:lstStyle>
            <a:lvl1pPr marL="0" indent="0" algn="ctr">
              <a:spcBef>
                <a:spcPts val="120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3053490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0100" y="2361364"/>
            <a:ext cx="3634740" cy="403943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9160" y="2381460"/>
            <a:ext cx="3634740" cy="4019341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277927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0100" y="2057400"/>
            <a:ext cx="3634740" cy="868681"/>
          </a:xfrm>
        </p:spPr>
        <p:txBody>
          <a:bodyPr anchor="ctr"/>
          <a:lstStyle>
            <a:lvl1pPr marL="0" indent="0">
              <a:buNone/>
              <a:defRPr sz="2400" b="0" cap="sm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0100" y="2926080"/>
            <a:ext cx="363474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9160" y="2057400"/>
            <a:ext cx="3634740" cy="868681"/>
          </a:xfrm>
        </p:spPr>
        <p:txBody>
          <a:bodyPr anchor="ctr"/>
          <a:lstStyle>
            <a:lvl1pPr marL="0" indent="0">
              <a:buNone/>
              <a:defRPr sz="2400" b="0" cap="sm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9160" y="2926080"/>
            <a:ext cx="363474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9333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0100" y="1233464"/>
            <a:ext cx="3634740" cy="868681"/>
          </a:xfrm>
        </p:spPr>
        <p:txBody>
          <a:bodyPr anchor="ctr"/>
          <a:lstStyle>
            <a:lvl1pPr marL="0" indent="0">
              <a:buNone/>
              <a:defRPr sz="2400" b="0" cap="sm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0100" y="2160396"/>
            <a:ext cx="3634740" cy="42404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9160" y="1233464"/>
            <a:ext cx="3634740" cy="868681"/>
          </a:xfrm>
        </p:spPr>
        <p:txBody>
          <a:bodyPr anchor="ctr"/>
          <a:lstStyle>
            <a:lvl1pPr marL="0" indent="0">
              <a:buNone/>
              <a:defRPr sz="2400" b="0" cap="sm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9160" y="2150347"/>
            <a:ext cx="3634740" cy="425045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073876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4.jpeg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ltGray">
          <a:xfrm>
            <a:off x="0" y="457200"/>
            <a:ext cx="9141619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00099" y="1190952"/>
            <a:ext cx="8203223" cy="10972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0100" y="2327564"/>
            <a:ext cx="7543800" cy="40732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-2" y="2"/>
            <a:ext cx="9141621" cy="1172450"/>
            <a:chOff x="-3" y="-419099"/>
            <a:chExt cx="12188828" cy="1172450"/>
          </a:xfrm>
        </p:grpSpPr>
        <p:pic>
          <p:nvPicPr>
            <p:cNvPr id="8" name="Picture 7"/>
            <p:cNvPicPr>
              <a:picLocks noChangeAspect="1"/>
            </p:cNvPicPr>
            <p:nvPr userDrawn="1"/>
          </p:nvPicPr>
          <p:blipFill rotWithShape="1">
            <a:blip r:embed="rId2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2527" r="5133" b="53010"/>
            <a:stretch/>
          </p:blipFill>
          <p:spPr>
            <a:xfrm>
              <a:off x="-3" y="-419098"/>
              <a:ext cx="3701347" cy="1172449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 userDrawn="1"/>
          </p:nvPicPr>
          <p:blipFill rotWithShape="1">
            <a:blip r:embed="rId21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540" t="1" b="49533"/>
            <a:stretch/>
          </p:blipFill>
          <p:spPr>
            <a:xfrm>
              <a:off x="3017518" y="-419098"/>
              <a:ext cx="3063240" cy="1172449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 userDrawn="1"/>
          </p:nvPicPr>
          <p:blipFill rotWithShape="1">
            <a:blip r:embed="rId2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52511" r="12551"/>
            <a:stretch/>
          </p:blipFill>
          <p:spPr>
            <a:xfrm>
              <a:off x="8734425" y="-419099"/>
              <a:ext cx="3454400" cy="1172450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 userDrawn="1"/>
          </p:nvPicPr>
          <p:blipFill rotWithShape="1">
            <a:blip r:embed="rId2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23434" b="16645"/>
            <a:stretch/>
          </p:blipFill>
          <p:spPr>
            <a:xfrm>
              <a:off x="6062345" y="-419098"/>
              <a:ext cx="3063240" cy="117244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1796578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61" r:id="rId5"/>
    <p:sldLayoutId id="2147483662" r:id="rId6"/>
    <p:sldLayoutId id="2147483652" r:id="rId7"/>
    <p:sldLayoutId id="2147483653" r:id="rId8"/>
    <p:sldLayoutId id="2147483667" r:id="rId9"/>
    <p:sldLayoutId id="2147483654" r:id="rId10"/>
    <p:sldLayoutId id="2147483655" r:id="rId11"/>
    <p:sldLayoutId id="2147483656" r:id="rId12"/>
    <p:sldLayoutId id="2147483668" r:id="rId13"/>
    <p:sldLayoutId id="2147483657" r:id="rId14"/>
    <p:sldLayoutId id="2147483658" r:id="rId15"/>
    <p:sldLayoutId id="2147483659" r:id="rId16"/>
    <p:sldLayoutId id="2147483663" r:id="rId17"/>
    <p:sldLayoutId id="2147483666" r:id="rId18"/>
  </p:sldLayoutIdLst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small" baseline="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2"/>
        </a:buClr>
        <a:buSzPct val="100000"/>
        <a:buFont typeface="Symbol" pitchFamily="18" charset="2"/>
        <a:buChar char="·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SzPct val="100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2"/>
        </a:buClr>
        <a:buSzPct val="100000"/>
        <a:buFont typeface="Courier New" pitchFamily="49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5156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accent3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accent4"/>
        </a:buClr>
        <a:buSzPct val="90000"/>
        <a:buFont typeface="Wingdings" panose="05000000000000000000" pitchFamily="2" charset="2"/>
        <a:buChar char="Ø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7452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2316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2103120" y="1557867"/>
            <a:ext cx="4937760" cy="2043272"/>
          </a:xfrm>
        </p:spPr>
        <p:txBody>
          <a:bodyPr/>
          <a:lstStyle/>
          <a:p>
            <a:r>
              <a:rPr lang="en-US" dirty="0" smtClean="0"/>
              <a:t>A Vision for Idaho Healthcare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03120" y="4550229"/>
            <a:ext cx="4937760" cy="732968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500" b="1" dirty="0" smtClean="0"/>
              <a:t>Ted Epperly, MD, FAAFP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Chairman </a:t>
            </a:r>
            <a:r>
              <a:rPr lang="en-US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|</a:t>
            </a:r>
            <a:r>
              <a:rPr lang="en-US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smtClean="0"/>
              <a:t>Idaho Healthcare Coalition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President and Chief Executive Officer </a:t>
            </a:r>
            <a:r>
              <a:rPr lang="en-US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| </a:t>
            </a:r>
            <a:r>
              <a:rPr lang="en-US" dirty="0" smtClean="0"/>
              <a:t>Family Medicine Residency of Idaho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275840" y="3699113"/>
            <a:ext cx="4592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2060"/>
                </a:solidFill>
              </a:rPr>
              <a:t>Employers’ Health Coalition of Idaho</a:t>
            </a:r>
          </a:p>
          <a:p>
            <a:pPr algn="ctr"/>
            <a:r>
              <a:rPr lang="en-US" sz="1400" dirty="0" smtClean="0">
                <a:solidFill>
                  <a:srgbClr val="002060"/>
                </a:solidFill>
              </a:rPr>
              <a:t>February 19, 2015</a:t>
            </a:r>
            <a:endParaRPr lang="en-US" sz="1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575166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health Idaho Summary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three Healthcare Policy Initiatives are linked.</a:t>
            </a:r>
          </a:p>
          <a:p>
            <a:r>
              <a:rPr lang="en-US" dirty="0" smtClean="0"/>
              <a:t>Medicaid Redesign helps achieve HB260 to move Medicaid to better managing patient care, helping engage patients more in their own care and choices, and lowering costs.</a:t>
            </a:r>
          </a:p>
          <a:p>
            <a:r>
              <a:rPr lang="en-US" dirty="0" smtClean="0"/>
              <a:t>Medicaid Expansion helps ensure 78,000 Idahoans at less than 100% of FPL have an option for health insurance coverage.</a:t>
            </a:r>
          </a:p>
          <a:p>
            <a:r>
              <a:rPr lang="en-US" dirty="0" smtClean="0"/>
              <a:t>All three of these initiatives lead to better healthcare, better health, and lower costs for </a:t>
            </a:r>
            <a:r>
              <a:rPr lang="en-US" b="1" u="sng" dirty="0" smtClean="0"/>
              <a:t>all</a:t>
            </a:r>
            <a:r>
              <a:rPr lang="en-US" dirty="0" smtClean="0"/>
              <a:t> Idahoans.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414304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390503"/>
            <a:ext cx="9144000" cy="4467497"/>
          </a:xfrm>
        </p:spPr>
      </p:pic>
    </p:spTree>
    <p:extLst>
      <p:ext uri="{BB962C8B-B14F-4D97-AF65-F5344CB8AC3E}">
        <p14:creationId xmlns:p14="http://schemas.microsoft.com/office/powerpoint/2010/main" xmlns="" val="35902331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the SHIP?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lnSpc>
                <a:spcPct val="150000"/>
              </a:lnSpc>
              <a:spcAft>
                <a:spcPts val="600"/>
              </a:spcAft>
              <a:buNone/>
            </a:pPr>
            <a:r>
              <a:rPr lang="en-US" sz="2800" dirty="0" smtClean="0"/>
              <a:t>The State Healthcare Innovation Plan (SHIP) is a statewide plan to redesign our healthcare delivery system, evolving from a volume-driven, fee for service system to a outcome-based system that achieves the triple aim of improved health, improved healthcare and lower costs for all Idahoans.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997571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099" y="1190952"/>
            <a:ext cx="8203223" cy="659619"/>
          </a:xfrm>
        </p:spPr>
        <p:txBody>
          <a:bodyPr/>
          <a:lstStyle/>
          <a:p>
            <a:r>
              <a:rPr lang="en-US" dirty="0" smtClean="0"/>
              <a:t>Idaho’s Healthcare Transformation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2528209" y="2461647"/>
            <a:ext cx="3657600" cy="41148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577045" y="4920346"/>
            <a:ext cx="1600200" cy="1600200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114799" y="5640275"/>
            <a:ext cx="914400" cy="9144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5268686" y="1984605"/>
            <a:ext cx="3189515" cy="1520595"/>
            <a:chOff x="5268686" y="1984605"/>
            <a:chExt cx="3189515" cy="1520595"/>
          </a:xfrm>
        </p:grpSpPr>
        <p:sp>
          <p:nvSpPr>
            <p:cNvPr id="12" name="TextBox 11"/>
            <p:cNvSpPr txBox="1"/>
            <p:nvPr/>
          </p:nvSpPr>
          <p:spPr>
            <a:xfrm>
              <a:off x="6290583" y="1984605"/>
              <a:ext cx="216761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/>
                <a:t>Health System Transformation</a:t>
              </a:r>
            </a:p>
            <a:p>
              <a:pPr algn="ctr"/>
              <a:r>
                <a:rPr lang="en-US" sz="2000" b="1" dirty="0" smtClean="0"/>
                <a:t>1.6M People</a:t>
              </a:r>
            </a:p>
          </p:txBody>
        </p:sp>
        <p:cxnSp>
          <p:nvCxnSpPr>
            <p:cNvPr id="14" name="Straight Connector 13"/>
            <p:cNvCxnSpPr>
              <a:endCxn id="12" idx="1"/>
            </p:cNvCxnSpPr>
            <p:nvPr/>
          </p:nvCxnSpPr>
          <p:spPr>
            <a:xfrm flipV="1">
              <a:off x="5268686" y="2492437"/>
              <a:ext cx="1021897" cy="1012763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6" name="Group 15"/>
          <p:cNvGrpSpPr/>
          <p:nvPr/>
        </p:nvGrpSpPr>
        <p:grpSpPr>
          <a:xfrm>
            <a:off x="4800600" y="3129447"/>
            <a:ext cx="3921579" cy="2095696"/>
            <a:chOff x="4680135" y="1984605"/>
            <a:chExt cx="3473265" cy="2095696"/>
          </a:xfrm>
        </p:grpSpPr>
        <p:sp>
          <p:nvSpPr>
            <p:cNvPr id="17" name="TextBox 16"/>
            <p:cNvSpPr txBox="1"/>
            <p:nvPr/>
          </p:nvSpPr>
          <p:spPr>
            <a:xfrm>
              <a:off x="6540899" y="1984605"/>
              <a:ext cx="161250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/>
                <a:t>Medicaid Redesign</a:t>
              </a:r>
            </a:p>
            <a:p>
              <a:pPr algn="ctr"/>
              <a:r>
                <a:rPr lang="en-US" sz="2000" b="1" dirty="0" smtClean="0"/>
                <a:t>274K People</a:t>
              </a:r>
            </a:p>
          </p:txBody>
        </p:sp>
        <p:cxnSp>
          <p:nvCxnSpPr>
            <p:cNvPr id="18" name="Straight Connector 17"/>
            <p:cNvCxnSpPr>
              <a:endCxn id="17" idx="1"/>
            </p:cNvCxnSpPr>
            <p:nvPr/>
          </p:nvCxnSpPr>
          <p:spPr>
            <a:xfrm flipV="1">
              <a:off x="4680135" y="2492437"/>
              <a:ext cx="1860764" cy="1587864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4800600" y="4835101"/>
            <a:ext cx="3657600" cy="1262374"/>
            <a:chOff x="4495800" y="1984605"/>
            <a:chExt cx="3657600" cy="1262374"/>
          </a:xfrm>
        </p:grpSpPr>
        <p:sp>
          <p:nvSpPr>
            <p:cNvPr id="20" name="TextBox 19"/>
            <p:cNvSpPr txBox="1"/>
            <p:nvPr/>
          </p:nvSpPr>
          <p:spPr>
            <a:xfrm>
              <a:off x="6768193" y="1984605"/>
              <a:ext cx="138520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/>
                <a:t>Medicaid Expansion</a:t>
              </a:r>
            </a:p>
            <a:p>
              <a:pPr algn="ctr"/>
              <a:r>
                <a:rPr lang="en-US" sz="2000" b="1" dirty="0" smtClean="0"/>
                <a:t>78K People</a:t>
              </a:r>
            </a:p>
          </p:txBody>
        </p:sp>
        <p:cxnSp>
          <p:nvCxnSpPr>
            <p:cNvPr id="21" name="Straight Connector 20"/>
            <p:cNvCxnSpPr>
              <a:endCxn id="20" idx="1"/>
            </p:cNvCxnSpPr>
            <p:nvPr/>
          </p:nvCxnSpPr>
          <p:spPr>
            <a:xfrm flipV="1">
              <a:off x="4495800" y="2492437"/>
              <a:ext cx="2272393" cy="754542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2954762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Seven Idaho SHIP Goals</a:t>
            </a:r>
            <a:endParaRPr lang="en-US" dirty="0"/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112851480"/>
              </p:ext>
            </p:extLst>
          </p:nvPr>
        </p:nvGraphicFramePr>
        <p:xfrm>
          <a:off x="435429" y="2327275"/>
          <a:ext cx="8294913" cy="3657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13390"/>
                <a:gridCol w="6481523"/>
              </a:tblGrid>
              <a:tr h="751514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Goal One: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Transform Primary Care Practices to Patient-Centered</a:t>
                      </a:r>
                      <a:r>
                        <a:rPr lang="en-US" sz="2200" baseline="0" dirty="0" smtClean="0"/>
                        <a:t> Medical Homes (PMCH)</a:t>
                      </a:r>
                      <a:endParaRPr lang="en-US" sz="22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Goal Two: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Develop Virtual PCMH’s for Rural and Frontier Areas</a:t>
                      </a:r>
                      <a:endParaRPr lang="en-US" sz="22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Goal Three: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Build out the PCMH Neighborhood (EMR’s)</a:t>
                      </a:r>
                      <a:endParaRPr lang="en-US" sz="2200" dirty="0"/>
                    </a:p>
                  </a:txBody>
                  <a:tcPr/>
                </a:tc>
              </a:tr>
              <a:tr h="751514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Goal Four: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Develop Seven Regional Collaboratives to Oversee</a:t>
                      </a:r>
                      <a:r>
                        <a:rPr lang="en-US" sz="2200" baseline="0" dirty="0" smtClean="0"/>
                        <a:t> Delivery and Quality Integration</a:t>
                      </a:r>
                      <a:endParaRPr lang="en-US" sz="22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Goal Five: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Build Statewide</a:t>
                      </a:r>
                      <a:r>
                        <a:rPr lang="en-US" sz="2200" baseline="0" dirty="0" smtClean="0"/>
                        <a:t> Data Gathering and Analytics System</a:t>
                      </a:r>
                      <a:endParaRPr lang="en-US" sz="2200" dirty="0"/>
                    </a:p>
                  </a:txBody>
                  <a:tcPr/>
                </a:tc>
              </a:tr>
              <a:tr h="417508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Goal Six: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Align Payment Mechanisms</a:t>
                      </a:r>
                      <a:endParaRPr lang="en-US" sz="2200" dirty="0"/>
                    </a:p>
                  </a:txBody>
                  <a:tcPr/>
                </a:tc>
              </a:tr>
              <a:tr h="417508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Goal Seven: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Reduce</a:t>
                      </a:r>
                      <a:r>
                        <a:rPr lang="en-US" sz="2200" baseline="0" dirty="0" smtClean="0"/>
                        <a:t> Healthcare Costs</a:t>
                      </a:r>
                      <a:endParaRPr lang="en-US" sz="2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2714077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510" r="29986"/>
          <a:stretch/>
        </p:blipFill>
        <p:spPr>
          <a:xfrm>
            <a:off x="980929" y="1253173"/>
            <a:ext cx="4073182" cy="5075237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Oval 21"/>
          <p:cNvSpPr/>
          <p:nvPr/>
        </p:nvSpPr>
        <p:spPr>
          <a:xfrm>
            <a:off x="1023256" y="1320800"/>
            <a:ext cx="1140823" cy="155448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Oval 22"/>
          <p:cNvSpPr/>
          <p:nvPr/>
        </p:nvSpPr>
        <p:spPr>
          <a:xfrm>
            <a:off x="1224280" y="2555240"/>
            <a:ext cx="1879600" cy="17526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Oval 23"/>
          <p:cNvSpPr/>
          <p:nvPr/>
        </p:nvSpPr>
        <p:spPr>
          <a:xfrm>
            <a:off x="1102360" y="3926840"/>
            <a:ext cx="1371600" cy="23114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Oval 24"/>
          <p:cNvSpPr/>
          <p:nvPr/>
        </p:nvSpPr>
        <p:spPr>
          <a:xfrm>
            <a:off x="2418080" y="5024120"/>
            <a:ext cx="1371600" cy="13716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Oval 25"/>
          <p:cNvSpPr/>
          <p:nvPr/>
        </p:nvSpPr>
        <p:spPr>
          <a:xfrm>
            <a:off x="2321560" y="3769360"/>
            <a:ext cx="1554480" cy="1554480"/>
          </a:xfrm>
          <a:prstGeom prst="ellipse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Oval 26"/>
          <p:cNvSpPr/>
          <p:nvPr/>
        </p:nvSpPr>
        <p:spPr>
          <a:xfrm>
            <a:off x="3622040" y="4236402"/>
            <a:ext cx="1203960" cy="106203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Oval 27"/>
          <p:cNvSpPr/>
          <p:nvPr/>
        </p:nvSpPr>
        <p:spPr>
          <a:xfrm>
            <a:off x="3454400" y="4927600"/>
            <a:ext cx="1371600" cy="13716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Oval 30"/>
          <p:cNvSpPr/>
          <p:nvPr/>
        </p:nvSpPr>
        <p:spPr>
          <a:xfrm>
            <a:off x="3454400" y="2571929"/>
            <a:ext cx="457200" cy="4572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4002532" y="2608307"/>
            <a:ext cx="4663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Regional Collaborative </a:t>
            </a:r>
            <a:endParaRPr lang="en-US" dirty="0"/>
          </a:p>
        </p:txBody>
      </p:sp>
      <p:sp>
        <p:nvSpPr>
          <p:cNvPr id="2" name="Oval 1"/>
          <p:cNvSpPr/>
          <p:nvPr/>
        </p:nvSpPr>
        <p:spPr>
          <a:xfrm>
            <a:off x="1532508" y="4639083"/>
            <a:ext cx="73152" cy="73152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Oval 16"/>
          <p:cNvSpPr/>
          <p:nvPr/>
        </p:nvSpPr>
        <p:spPr>
          <a:xfrm>
            <a:off x="1952625" y="4772025"/>
            <a:ext cx="73152" cy="73152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/>
          <p:cNvSpPr/>
          <p:nvPr/>
        </p:nvSpPr>
        <p:spPr>
          <a:xfrm>
            <a:off x="1653221" y="4959032"/>
            <a:ext cx="73152" cy="73152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Oval 18"/>
          <p:cNvSpPr/>
          <p:nvPr/>
        </p:nvSpPr>
        <p:spPr>
          <a:xfrm>
            <a:off x="1470287" y="4775908"/>
            <a:ext cx="73152" cy="73152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Oval 19"/>
          <p:cNvSpPr/>
          <p:nvPr/>
        </p:nvSpPr>
        <p:spPr>
          <a:xfrm>
            <a:off x="1561383" y="4883114"/>
            <a:ext cx="73152" cy="73152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Oval 20"/>
          <p:cNvSpPr/>
          <p:nvPr/>
        </p:nvSpPr>
        <p:spPr>
          <a:xfrm>
            <a:off x="1788160" y="4927600"/>
            <a:ext cx="73152" cy="73152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Oval 28"/>
          <p:cNvSpPr/>
          <p:nvPr/>
        </p:nvSpPr>
        <p:spPr>
          <a:xfrm>
            <a:off x="1968245" y="5100701"/>
            <a:ext cx="73152" cy="73152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Oval 32"/>
          <p:cNvSpPr/>
          <p:nvPr/>
        </p:nvSpPr>
        <p:spPr>
          <a:xfrm>
            <a:off x="2852060" y="5529307"/>
            <a:ext cx="73152" cy="73152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Oval 33"/>
          <p:cNvSpPr/>
          <p:nvPr/>
        </p:nvSpPr>
        <p:spPr>
          <a:xfrm>
            <a:off x="1630453" y="4804156"/>
            <a:ext cx="73152" cy="73152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Oval 34"/>
          <p:cNvSpPr/>
          <p:nvPr/>
        </p:nvSpPr>
        <p:spPr>
          <a:xfrm>
            <a:off x="4355465" y="4762572"/>
            <a:ext cx="73152" cy="73152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Oval 36"/>
          <p:cNvSpPr/>
          <p:nvPr/>
        </p:nvSpPr>
        <p:spPr>
          <a:xfrm>
            <a:off x="1751439" y="4824957"/>
            <a:ext cx="73152" cy="73152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Oval 37"/>
          <p:cNvSpPr/>
          <p:nvPr/>
        </p:nvSpPr>
        <p:spPr>
          <a:xfrm>
            <a:off x="1952625" y="5032438"/>
            <a:ext cx="73152" cy="73152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Oval 38"/>
          <p:cNvSpPr/>
          <p:nvPr/>
        </p:nvSpPr>
        <p:spPr>
          <a:xfrm>
            <a:off x="2248408" y="5287264"/>
            <a:ext cx="73152" cy="73152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Oval 40"/>
          <p:cNvSpPr/>
          <p:nvPr/>
        </p:nvSpPr>
        <p:spPr>
          <a:xfrm>
            <a:off x="2595964" y="5539104"/>
            <a:ext cx="73152" cy="73152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Oval 41"/>
          <p:cNvSpPr/>
          <p:nvPr/>
        </p:nvSpPr>
        <p:spPr>
          <a:xfrm>
            <a:off x="2720107" y="4826000"/>
            <a:ext cx="73152" cy="73152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Oval 43"/>
          <p:cNvSpPr/>
          <p:nvPr/>
        </p:nvSpPr>
        <p:spPr>
          <a:xfrm>
            <a:off x="2683951" y="5431155"/>
            <a:ext cx="73152" cy="73152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Oval 44"/>
          <p:cNvSpPr/>
          <p:nvPr/>
        </p:nvSpPr>
        <p:spPr>
          <a:xfrm>
            <a:off x="3181244" y="5496814"/>
            <a:ext cx="73152" cy="73152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Oval 45"/>
          <p:cNvSpPr/>
          <p:nvPr/>
        </p:nvSpPr>
        <p:spPr>
          <a:xfrm>
            <a:off x="2794710" y="4698374"/>
            <a:ext cx="73152" cy="73152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Oval 46"/>
          <p:cNvSpPr/>
          <p:nvPr/>
        </p:nvSpPr>
        <p:spPr>
          <a:xfrm>
            <a:off x="4453185" y="5939843"/>
            <a:ext cx="73152" cy="73152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Oval 47"/>
          <p:cNvSpPr/>
          <p:nvPr/>
        </p:nvSpPr>
        <p:spPr>
          <a:xfrm>
            <a:off x="3281649" y="5509585"/>
            <a:ext cx="73152" cy="73152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Oval 48"/>
          <p:cNvSpPr/>
          <p:nvPr/>
        </p:nvSpPr>
        <p:spPr>
          <a:xfrm>
            <a:off x="2711819" y="5575680"/>
            <a:ext cx="73152" cy="73152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Oval 49"/>
          <p:cNvSpPr/>
          <p:nvPr/>
        </p:nvSpPr>
        <p:spPr>
          <a:xfrm>
            <a:off x="4200546" y="5045964"/>
            <a:ext cx="73152" cy="73152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Oval 50"/>
          <p:cNvSpPr/>
          <p:nvPr/>
        </p:nvSpPr>
        <p:spPr>
          <a:xfrm>
            <a:off x="4355465" y="5064125"/>
            <a:ext cx="73152" cy="73152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Oval 51"/>
          <p:cNvSpPr/>
          <p:nvPr/>
        </p:nvSpPr>
        <p:spPr>
          <a:xfrm>
            <a:off x="3967480" y="5328920"/>
            <a:ext cx="73152" cy="73152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Oval 52"/>
          <p:cNvSpPr/>
          <p:nvPr/>
        </p:nvSpPr>
        <p:spPr>
          <a:xfrm>
            <a:off x="4027007" y="5484175"/>
            <a:ext cx="73152" cy="73152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Oval 53"/>
          <p:cNvSpPr/>
          <p:nvPr/>
        </p:nvSpPr>
        <p:spPr>
          <a:xfrm>
            <a:off x="4310274" y="4869524"/>
            <a:ext cx="73152" cy="73152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Oval 54"/>
          <p:cNvSpPr/>
          <p:nvPr/>
        </p:nvSpPr>
        <p:spPr>
          <a:xfrm>
            <a:off x="4096016" y="5388773"/>
            <a:ext cx="73152" cy="73152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" name="Oval 55"/>
          <p:cNvSpPr/>
          <p:nvPr/>
        </p:nvSpPr>
        <p:spPr>
          <a:xfrm>
            <a:off x="3839464" y="5449840"/>
            <a:ext cx="73152" cy="73152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Oval 56"/>
          <p:cNvSpPr/>
          <p:nvPr/>
        </p:nvSpPr>
        <p:spPr>
          <a:xfrm>
            <a:off x="3592304" y="5517649"/>
            <a:ext cx="73152" cy="73152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Oval 58"/>
          <p:cNvSpPr/>
          <p:nvPr/>
        </p:nvSpPr>
        <p:spPr>
          <a:xfrm>
            <a:off x="3084323" y="4024049"/>
            <a:ext cx="73152" cy="73152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Oval 61"/>
          <p:cNvSpPr/>
          <p:nvPr/>
        </p:nvSpPr>
        <p:spPr>
          <a:xfrm>
            <a:off x="3336658" y="4313528"/>
            <a:ext cx="73152" cy="73152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5" name="Oval 64"/>
          <p:cNvSpPr/>
          <p:nvPr/>
        </p:nvSpPr>
        <p:spPr>
          <a:xfrm>
            <a:off x="2669116" y="4702756"/>
            <a:ext cx="73152" cy="73152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" name="Oval 65"/>
          <p:cNvSpPr/>
          <p:nvPr/>
        </p:nvSpPr>
        <p:spPr>
          <a:xfrm>
            <a:off x="1615747" y="2941063"/>
            <a:ext cx="73152" cy="73152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7" name="Oval 66"/>
          <p:cNvSpPr/>
          <p:nvPr/>
        </p:nvSpPr>
        <p:spPr>
          <a:xfrm>
            <a:off x="1815655" y="3207350"/>
            <a:ext cx="73152" cy="73152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8" name="Oval 67"/>
          <p:cNvSpPr/>
          <p:nvPr/>
        </p:nvSpPr>
        <p:spPr>
          <a:xfrm>
            <a:off x="1798002" y="3441392"/>
            <a:ext cx="73152" cy="73152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9" name="Oval 68"/>
          <p:cNvSpPr/>
          <p:nvPr/>
        </p:nvSpPr>
        <p:spPr>
          <a:xfrm>
            <a:off x="1726373" y="3640001"/>
            <a:ext cx="73152" cy="73152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Oval 69"/>
          <p:cNvSpPr/>
          <p:nvPr/>
        </p:nvSpPr>
        <p:spPr>
          <a:xfrm>
            <a:off x="1587055" y="3048581"/>
            <a:ext cx="73152" cy="73152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Oval 70"/>
          <p:cNvSpPr/>
          <p:nvPr/>
        </p:nvSpPr>
        <p:spPr>
          <a:xfrm>
            <a:off x="1573784" y="3243926"/>
            <a:ext cx="73152" cy="73152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2" name="Oval 71"/>
          <p:cNvSpPr/>
          <p:nvPr/>
        </p:nvSpPr>
        <p:spPr>
          <a:xfrm>
            <a:off x="1888807" y="3713153"/>
            <a:ext cx="73152" cy="73152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Oval 72"/>
          <p:cNvSpPr/>
          <p:nvPr/>
        </p:nvSpPr>
        <p:spPr>
          <a:xfrm>
            <a:off x="4446687" y="4806025"/>
            <a:ext cx="73152" cy="73152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4" name="Oval 73"/>
          <p:cNvSpPr/>
          <p:nvPr/>
        </p:nvSpPr>
        <p:spPr>
          <a:xfrm>
            <a:off x="1280350" y="2012941"/>
            <a:ext cx="73152" cy="73152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Oval 74"/>
          <p:cNvSpPr/>
          <p:nvPr/>
        </p:nvSpPr>
        <p:spPr>
          <a:xfrm>
            <a:off x="1402215" y="1985589"/>
            <a:ext cx="73152" cy="73152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6" name="Oval 75"/>
          <p:cNvSpPr/>
          <p:nvPr/>
        </p:nvSpPr>
        <p:spPr>
          <a:xfrm>
            <a:off x="1307782" y="2203132"/>
            <a:ext cx="73152" cy="73152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7" name="Oval 76"/>
          <p:cNvSpPr/>
          <p:nvPr/>
        </p:nvSpPr>
        <p:spPr>
          <a:xfrm>
            <a:off x="1751439" y="2318057"/>
            <a:ext cx="73152" cy="73152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8" name="Oval 77"/>
          <p:cNvSpPr/>
          <p:nvPr/>
        </p:nvSpPr>
        <p:spPr>
          <a:xfrm>
            <a:off x="1495932" y="1656615"/>
            <a:ext cx="73152" cy="73152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9" name="Oval 78"/>
          <p:cNvSpPr/>
          <p:nvPr/>
        </p:nvSpPr>
        <p:spPr>
          <a:xfrm>
            <a:off x="1412810" y="2126868"/>
            <a:ext cx="73152" cy="73152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0" name="Oval 79"/>
          <p:cNvSpPr/>
          <p:nvPr/>
        </p:nvSpPr>
        <p:spPr>
          <a:xfrm>
            <a:off x="1380934" y="2498777"/>
            <a:ext cx="73152" cy="73152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1" name="Oval 80"/>
          <p:cNvSpPr/>
          <p:nvPr/>
        </p:nvSpPr>
        <p:spPr>
          <a:xfrm>
            <a:off x="1389833" y="2276284"/>
            <a:ext cx="73152" cy="73152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2" name="Oval 81"/>
          <p:cNvSpPr/>
          <p:nvPr/>
        </p:nvSpPr>
        <p:spPr>
          <a:xfrm>
            <a:off x="1442084" y="3085157"/>
            <a:ext cx="73152" cy="73152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3" name="Oval 82"/>
          <p:cNvSpPr/>
          <p:nvPr/>
        </p:nvSpPr>
        <p:spPr>
          <a:xfrm>
            <a:off x="1660207" y="3279954"/>
            <a:ext cx="73152" cy="73152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4" name="Oval 83"/>
          <p:cNvSpPr/>
          <p:nvPr/>
        </p:nvSpPr>
        <p:spPr>
          <a:xfrm>
            <a:off x="1831693" y="5105590"/>
            <a:ext cx="73152" cy="73152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5" name="Oval 84"/>
          <p:cNvSpPr/>
          <p:nvPr/>
        </p:nvSpPr>
        <p:spPr>
          <a:xfrm>
            <a:off x="1690513" y="4341368"/>
            <a:ext cx="73152" cy="73152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6" name="Oval 85"/>
          <p:cNvSpPr/>
          <p:nvPr/>
        </p:nvSpPr>
        <p:spPr>
          <a:xfrm>
            <a:off x="1660207" y="2889429"/>
            <a:ext cx="73152" cy="73152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8" name="Oval 87"/>
          <p:cNvSpPr/>
          <p:nvPr/>
        </p:nvSpPr>
        <p:spPr>
          <a:xfrm>
            <a:off x="4450661" y="4631382"/>
            <a:ext cx="73152" cy="73152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9" name="Oval 88"/>
          <p:cNvSpPr/>
          <p:nvPr/>
        </p:nvSpPr>
        <p:spPr>
          <a:xfrm>
            <a:off x="2876316" y="4777885"/>
            <a:ext cx="73152" cy="73152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0" name="Oval 89"/>
          <p:cNvSpPr/>
          <p:nvPr/>
        </p:nvSpPr>
        <p:spPr>
          <a:xfrm>
            <a:off x="2362926" y="3876992"/>
            <a:ext cx="1371600" cy="13716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1" name="Oval 90"/>
          <p:cNvSpPr/>
          <p:nvPr/>
        </p:nvSpPr>
        <p:spPr>
          <a:xfrm>
            <a:off x="2928875" y="5411987"/>
            <a:ext cx="457200" cy="457200"/>
          </a:xfrm>
          <a:prstGeom prst="ellipse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2" name="Oval 91"/>
          <p:cNvSpPr/>
          <p:nvPr/>
        </p:nvSpPr>
        <p:spPr>
          <a:xfrm>
            <a:off x="1788160" y="4888847"/>
            <a:ext cx="457200" cy="457200"/>
          </a:xfrm>
          <a:prstGeom prst="ellipse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3" name="Oval 92"/>
          <p:cNvSpPr/>
          <p:nvPr/>
        </p:nvSpPr>
        <p:spPr>
          <a:xfrm>
            <a:off x="3542720" y="5358691"/>
            <a:ext cx="457200" cy="457200"/>
          </a:xfrm>
          <a:prstGeom prst="ellipse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4" name="Oval 93"/>
          <p:cNvSpPr/>
          <p:nvPr/>
        </p:nvSpPr>
        <p:spPr>
          <a:xfrm>
            <a:off x="1390078" y="4288472"/>
            <a:ext cx="457200" cy="457200"/>
          </a:xfrm>
          <a:prstGeom prst="ellipse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5" name="Oval 94"/>
          <p:cNvSpPr/>
          <p:nvPr/>
        </p:nvSpPr>
        <p:spPr>
          <a:xfrm>
            <a:off x="4218087" y="5604246"/>
            <a:ext cx="457200" cy="457200"/>
          </a:xfrm>
          <a:prstGeom prst="ellipse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6" name="Oval 95"/>
          <p:cNvSpPr/>
          <p:nvPr/>
        </p:nvSpPr>
        <p:spPr>
          <a:xfrm>
            <a:off x="4254663" y="4538408"/>
            <a:ext cx="457200" cy="457200"/>
          </a:xfrm>
          <a:prstGeom prst="ellipse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7" name="Oval 96"/>
          <p:cNvSpPr/>
          <p:nvPr/>
        </p:nvSpPr>
        <p:spPr>
          <a:xfrm>
            <a:off x="1225486" y="1934844"/>
            <a:ext cx="457200" cy="457200"/>
          </a:xfrm>
          <a:prstGeom prst="ellipse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8" name="Oval 97"/>
          <p:cNvSpPr/>
          <p:nvPr/>
        </p:nvSpPr>
        <p:spPr>
          <a:xfrm>
            <a:off x="2595964" y="5389154"/>
            <a:ext cx="457200" cy="457200"/>
          </a:xfrm>
          <a:prstGeom prst="ellipse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9" name="Oval 98"/>
          <p:cNvSpPr/>
          <p:nvPr/>
        </p:nvSpPr>
        <p:spPr>
          <a:xfrm>
            <a:off x="1213484" y="1564965"/>
            <a:ext cx="457200" cy="457200"/>
          </a:xfrm>
          <a:prstGeom prst="ellipse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0" name="Oval 99"/>
          <p:cNvSpPr/>
          <p:nvPr/>
        </p:nvSpPr>
        <p:spPr>
          <a:xfrm>
            <a:off x="1431607" y="4691924"/>
            <a:ext cx="457200" cy="457200"/>
          </a:xfrm>
          <a:prstGeom prst="ellipse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3" name="Oval 102"/>
          <p:cNvSpPr/>
          <p:nvPr/>
        </p:nvSpPr>
        <p:spPr>
          <a:xfrm>
            <a:off x="4062639" y="4795982"/>
            <a:ext cx="457200" cy="457200"/>
          </a:xfrm>
          <a:prstGeom prst="ellipse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4" name="Oval 103"/>
          <p:cNvSpPr/>
          <p:nvPr/>
        </p:nvSpPr>
        <p:spPr>
          <a:xfrm>
            <a:off x="3779922" y="5069014"/>
            <a:ext cx="457200" cy="457200"/>
          </a:xfrm>
          <a:prstGeom prst="ellipse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8" name="Oval 107"/>
          <p:cNvSpPr/>
          <p:nvPr/>
        </p:nvSpPr>
        <p:spPr>
          <a:xfrm>
            <a:off x="3082986" y="4158080"/>
            <a:ext cx="457200" cy="457200"/>
          </a:xfrm>
          <a:prstGeom prst="ellipse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9" name="Oval 108"/>
          <p:cNvSpPr/>
          <p:nvPr/>
        </p:nvSpPr>
        <p:spPr>
          <a:xfrm>
            <a:off x="2888636" y="4007802"/>
            <a:ext cx="457200" cy="457200"/>
          </a:xfrm>
          <a:prstGeom prst="ellipse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0" name="Oval 109"/>
          <p:cNvSpPr/>
          <p:nvPr/>
        </p:nvSpPr>
        <p:spPr>
          <a:xfrm>
            <a:off x="3436856" y="1974532"/>
            <a:ext cx="457200" cy="457200"/>
          </a:xfrm>
          <a:prstGeom prst="ellipse">
            <a:avLst/>
          </a:prstGeom>
          <a:ln w="19050">
            <a:solidFill>
              <a:schemeClr val="accent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2" name="Oval 111"/>
          <p:cNvSpPr/>
          <p:nvPr/>
        </p:nvSpPr>
        <p:spPr>
          <a:xfrm>
            <a:off x="1522839" y="3216039"/>
            <a:ext cx="457200" cy="457200"/>
          </a:xfrm>
          <a:prstGeom prst="ellipse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3" name="Oval 112"/>
          <p:cNvSpPr/>
          <p:nvPr/>
        </p:nvSpPr>
        <p:spPr>
          <a:xfrm>
            <a:off x="1423723" y="2895906"/>
            <a:ext cx="457200" cy="457200"/>
          </a:xfrm>
          <a:prstGeom prst="ellipse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4" name="Oval 113"/>
          <p:cNvSpPr/>
          <p:nvPr/>
        </p:nvSpPr>
        <p:spPr>
          <a:xfrm>
            <a:off x="1774597" y="4470400"/>
            <a:ext cx="457200" cy="457200"/>
          </a:xfrm>
          <a:prstGeom prst="ellipse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5" name="Oval 114"/>
          <p:cNvSpPr/>
          <p:nvPr/>
        </p:nvSpPr>
        <p:spPr>
          <a:xfrm>
            <a:off x="1772473" y="3583523"/>
            <a:ext cx="457200" cy="457200"/>
          </a:xfrm>
          <a:prstGeom prst="ellipse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6" name="Oval 115"/>
          <p:cNvSpPr/>
          <p:nvPr/>
        </p:nvSpPr>
        <p:spPr>
          <a:xfrm>
            <a:off x="2598521" y="4522732"/>
            <a:ext cx="457200" cy="457200"/>
          </a:xfrm>
          <a:prstGeom prst="ellipse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0" name="Oval 119"/>
          <p:cNvSpPr/>
          <p:nvPr/>
        </p:nvSpPr>
        <p:spPr>
          <a:xfrm>
            <a:off x="3960223" y="5341366"/>
            <a:ext cx="457200" cy="457200"/>
          </a:xfrm>
          <a:prstGeom prst="ellipse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5" name="Oval 124"/>
          <p:cNvSpPr/>
          <p:nvPr/>
        </p:nvSpPr>
        <p:spPr>
          <a:xfrm>
            <a:off x="1423723" y="2151107"/>
            <a:ext cx="457200" cy="457200"/>
          </a:xfrm>
          <a:prstGeom prst="ellipse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7" name="TextBox 126"/>
          <p:cNvSpPr txBox="1"/>
          <p:nvPr/>
        </p:nvSpPr>
        <p:spPr>
          <a:xfrm>
            <a:off x="3991428" y="1529712"/>
            <a:ext cx="48982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Patient Centered Medical Home (PCMH)</a:t>
            </a:r>
            <a:endParaRPr lang="en-US" dirty="0"/>
          </a:p>
        </p:txBody>
      </p:sp>
      <p:sp>
        <p:nvSpPr>
          <p:cNvPr id="126" name="Oval 125"/>
          <p:cNvSpPr/>
          <p:nvPr/>
        </p:nvSpPr>
        <p:spPr>
          <a:xfrm>
            <a:off x="3646424" y="1693191"/>
            <a:ext cx="73152" cy="73152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8" name="TextBox 127"/>
          <p:cNvSpPr txBox="1"/>
          <p:nvPr/>
        </p:nvSpPr>
        <p:spPr>
          <a:xfrm>
            <a:off x="3989923" y="2055042"/>
            <a:ext cx="48982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Patient Centered Medical Home Neighborhood </a:t>
            </a:r>
            <a:endParaRPr lang="en-US" dirty="0"/>
          </a:p>
        </p:txBody>
      </p:sp>
      <p:sp>
        <p:nvSpPr>
          <p:cNvPr id="119" name="Oval 118"/>
          <p:cNvSpPr/>
          <p:nvPr/>
        </p:nvSpPr>
        <p:spPr>
          <a:xfrm>
            <a:off x="21957" y="913166"/>
            <a:ext cx="6063157" cy="5797913"/>
          </a:xfrm>
          <a:prstGeom prst="ellipse">
            <a:avLst/>
          </a:prstGeom>
          <a:noFill/>
          <a:ln w="571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1" name="Oval 100"/>
          <p:cNvSpPr/>
          <p:nvPr/>
        </p:nvSpPr>
        <p:spPr>
          <a:xfrm>
            <a:off x="3482051" y="3141327"/>
            <a:ext cx="457200" cy="457200"/>
          </a:xfrm>
          <a:prstGeom prst="ellipse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2" name="TextBox 101"/>
          <p:cNvSpPr txBox="1"/>
          <p:nvPr/>
        </p:nvSpPr>
        <p:spPr>
          <a:xfrm>
            <a:off x="4013414" y="3185261"/>
            <a:ext cx="4663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Idaho Healthcare Coalition (IHC) / SHIP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0727374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125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5" dur="12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8" dur="12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1" dur="12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4" dur="125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7" dur="125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0" dur="125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3" dur="125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6" dur="125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9" dur="125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42" dur="12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45" dur="12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48" dur="12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51" dur="12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54" dur="12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57" dur="12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60" dur="12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63" dur="12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66" dur="12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69" dur="12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2" dur="12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5" dur="12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8" dur="12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81" dur="12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84" dur="12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87" dur="12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90" dur="12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93" dur="12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96" dur="1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04" dur="12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07" dur="12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10" dur="12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13" dur="1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16" dur="1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19" dur="1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2" dur="1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5" dur="1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8" dur="1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31" dur="1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34" dur="1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37" dur="1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40" dur="1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43" dur="1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46" dur="1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49" dur="1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52" dur="1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55" dur="1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58" dur="1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61" dur="1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64" dur="1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67" dur="1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70" dur="1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73" dur="1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76" dur="1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79" dur="1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82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2" dur="2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7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2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4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7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2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4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7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2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4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7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9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2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4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7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9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2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4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7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9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2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4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7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0" fill="hold">
                      <p:stCondLst>
                        <p:cond delay="indefinite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5" fill="hold">
                            <p:stCondLst>
                              <p:cond delay="500"/>
                            </p:stCondLst>
                            <p:childTnLst>
                              <p:par>
                                <p:cTn id="30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8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9" fill="hold">
                      <p:stCondLst>
                        <p:cond delay="indefinite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>
                            <p:stCondLst>
                              <p:cond delay="500"/>
                            </p:stCondLst>
                            <p:childTnLst>
                              <p:par>
                                <p:cTn id="317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1250"/>
                            </p:stCondLst>
                            <p:childTnLst>
                              <p:par>
                                <p:cTn id="323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>
                            <p:stCondLst>
                              <p:cond delay="2000"/>
                            </p:stCondLst>
                            <p:childTnLst>
                              <p:par>
                                <p:cTn id="3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35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>
                            <p:stCondLst>
                              <p:cond delay="3250"/>
                            </p:stCondLst>
                            <p:childTnLst>
                              <p:par>
                                <p:cTn id="3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6" fill="hold">
                            <p:stCondLst>
                              <p:cond delay="3750"/>
                            </p:stCondLst>
                            <p:childTnLst>
                              <p:par>
                                <p:cTn id="3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9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0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2" fill="hold">
                      <p:stCondLst>
                        <p:cond delay="indefinite"/>
                      </p:stCondLst>
                      <p:childTnLst>
                        <p:par>
                          <p:cTn id="353" fill="hold">
                            <p:stCondLst>
                              <p:cond delay="0"/>
                            </p:stCondLst>
                            <p:childTnLst>
                              <p:par>
                                <p:cTn id="3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7" fill="hold">
                            <p:stCondLst>
                              <p:cond delay="500"/>
                            </p:stCondLst>
                            <p:childTnLst>
                              <p:par>
                                <p:cTn id="3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0" dur="2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1" fill="hold">
                      <p:stCondLst>
                        <p:cond delay="indefinite"/>
                      </p:stCondLst>
                      <p:childTnLst>
                        <p:par>
                          <p:cTn id="362" fill="hold">
                            <p:stCondLst>
                              <p:cond delay="0"/>
                            </p:stCondLst>
                            <p:childTnLst>
                              <p:par>
                                <p:cTn id="3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5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6" grpId="0"/>
      <p:bldP spid="27" grpId="0" animBg="1"/>
      <p:bldP spid="28" grpId="0" animBg="1"/>
      <p:bldP spid="31" grpId="0" animBg="1"/>
      <p:bldP spid="32" grpId="0"/>
      <p:bldP spid="2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9" grpId="0" animBg="1"/>
      <p:bldP spid="33" grpId="0" animBg="1"/>
      <p:bldP spid="34" grpId="0" animBg="1"/>
      <p:bldP spid="35" grpId="0" animBg="1"/>
      <p:bldP spid="37" grpId="0" animBg="1"/>
      <p:bldP spid="38" grpId="0" animBg="1"/>
      <p:bldP spid="39" grpId="0" animBg="1"/>
      <p:bldP spid="41" grpId="0" animBg="1"/>
      <p:bldP spid="42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9" grpId="0" animBg="1"/>
      <p:bldP spid="62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3" grpId="0" animBg="1"/>
      <p:bldP spid="104" grpId="0" animBg="1"/>
      <p:bldP spid="108" grpId="0" animBg="1"/>
      <p:bldP spid="109" grpId="0" animBg="1"/>
      <p:bldP spid="110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20" grpId="0" animBg="1"/>
      <p:bldP spid="125" grpId="0" animBg="1"/>
      <p:bldP spid="127" grpId="0"/>
      <p:bldP spid="126" grpId="0" animBg="1"/>
      <p:bldP spid="128" grpId="0"/>
      <p:bldP spid="119" grpId="0" animBg="1"/>
      <p:bldP spid="101" grpId="0" animBg="1"/>
      <p:bldP spid="10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Idaho Healthcare Coalition (IHC) Model Testing Grant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$40M Grant (CMMI)</a:t>
            </a:r>
          </a:p>
          <a:p>
            <a:r>
              <a:rPr lang="en-US" dirty="0" smtClean="0"/>
              <a:t>Four Years</a:t>
            </a:r>
          </a:p>
          <a:p>
            <a:r>
              <a:rPr lang="en-US" dirty="0" smtClean="0"/>
              <a:t>Achieve Triple Aim: Better Health; Better Healthcare, Lower Costs</a:t>
            </a:r>
          </a:p>
          <a:p>
            <a:r>
              <a:rPr lang="en-US" dirty="0" smtClean="0"/>
              <a:t>Projected Savings $89M/Three Years</a:t>
            </a:r>
          </a:p>
          <a:p>
            <a:r>
              <a:rPr lang="en-US" dirty="0" smtClean="0"/>
              <a:t>ROI (197%) over Five Years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398409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IHC Model Testing Deliverables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165 Primary Care Practices (PCMH’s) over Three Years (825 PCP’s); 1.3M People (80%)</a:t>
            </a:r>
          </a:p>
          <a:p>
            <a:r>
              <a:rPr lang="en-US" dirty="0" smtClean="0"/>
              <a:t>EHR/HIE Integration (PCMH / Neighborhood)</a:t>
            </a:r>
          </a:p>
          <a:p>
            <a:r>
              <a:rPr lang="en-US" dirty="0" smtClean="0"/>
              <a:t>Build Seven Regional Collaboratives</a:t>
            </a:r>
          </a:p>
          <a:p>
            <a:r>
              <a:rPr lang="en-US" dirty="0" smtClean="0"/>
              <a:t>75 Virtual PCMH’s (&gt;550 CHW’s/CHEMS) / Telehealth</a:t>
            </a:r>
          </a:p>
          <a:p>
            <a:r>
              <a:rPr lang="en-US" dirty="0" smtClean="0"/>
              <a:t>Data Analysis – Collecting, Analyzing, Reporting</a:t>
            </a:r>
          </a:p>
          <a:p>
            <a:r>
              <a:rPr lang="en-US" dirty="0" smtClean="0"/>
              <a:t>Align Payment Mechanisms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398609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Idaho Medical Home Pilot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Two Year Pilot</a:t>
            </a:r>
          </a:p>
          <a:p>
            <a:r>
              <a:rPr lang="en-US" dirty="0" smtClean="0">
                <a:sym typeface="Wingdings"/>
              </a:rPr>
              <a:t> Hospitalizations – 33%</a:t>
            </a:r>
          </a:p>
          <a:p>
            <a:r>
              <a:rPr lang="en-US" dirty="0" smtClean="0">
                <a:sym typeface="Wingdings"/>
              </a:rPr>
              <a:t> ER Utilization – 27%</a:t>
            </a:r>
          </a:p>
          <a:p>
            <a:r>
              <a:rPr lang="en-US" dirty="0" smtClean="0">
                <a:sym typeface="Wingdings"/>
              </a:rPr>
              <a:t> Prescription Drugs – 19%</a:t>
            </a:r>
          </a:p>
          <a:p>
            <a:r>
              <a:rPr lang="en-US" dirty="0" smtClean="0">
                <a:sym typeface="Wingdings"/>
              </a:rPr>
              <a:t> Health Case Costs (PMPM) – 26%</a:t>
            </a:r>
          </a:p>
          <a:p>
            <a:r>
              <a:rPr lang="en-US" dirty="0" smtClean="0">
                <a:sym typeface="Wingdings"/>
              </a:rPr>
              <a:t> Patient Satisfaction</a:t>
            </a:r>
          </a:p>
          <a:p>
            <a:r>
              <a:rPr lang="en-US" dirty="0" smtClean="0">
                <a:sym typeface="Wingdings"/>
              </a:rPr>
              <a:t> Physician Satisfaction</a:t>
            </a:r>
          </a:p>
          <a:p>
            <a:r>
              <a:rPr lang="en-US" dirty="0" smtClean="0">
                <a:sym typeface="Wingdings"/>
              </a:rPr>
              <a:t>ROI – 10:1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556929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Idaho Healthcare Coalition (SHIP) Summary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Vehicle and Model for Healthcare Transformation for Idaho</a:t>
            </a:r>
          </a:p>
          <a:p>
            <a:r>
              <a:rPr lang="en-US" dirty="0" smtClean="0"/>
              <a:t>Built on Foundation of Primary Care and the Patient Centered Medical Home (PMCH)</a:t>
            </a:r>
          </a:p>
          <a:p>
            <a:r>
              <a:rPr lang="en-US" dirty="0" smtClean="0"/>
              <a:t>Integrates and Coordinates the PCMH with Secondary Providers, Hospitals, and Other Members of Healthcare Team</a:t>
            </a:r>
          </a:p>
          <a:p>
            <a:r>
              <a:rPr lang="en-US" dirty="0" smtClean="0"/>
              <a:t>Connects Public Health to Population Health Quality Metrics</a:t>
            </a:r>
          </a:p>
          <a:p>
            <a:r>
              <a:rPr lang="en-US" dirty="0" smtClean="0"/>
              <a:t>Integrates Clinical and Claims Data</a:t>
            </a:r>
          </a:p>
          <a:p>
            <a:r>
              <a:rPr lang="en-US" dirty="0" smtClean="0"/>
              <a:t>Aligns Payment Systems with Access and Outcomes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223576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104001541 (1)">
  <a:themeElements>
    <a:clrScheme name="Four Seasons">
      <a:dk1>
        <a:sysClr val="windowText" lastClr="000000"/>
      </a:dk1>
      <a:lt1>
        <a:sysClr val="window" lastClr="FFFFFF"/>
      </a:lt1>
      <a:dk2>
        <a:srgbClr val="6B7F7F"/>
      </a:dk2>
      <a:lt2>
        <a:srgbClr val="B0BCBC"/>
      </a:lt2>
      <a:accent1>
        <a:srgbClr val="7DB41B"/>
      </a:accent1>
      <a:accent2>
        <a:srgbClr val="ED8A05"/>
      </a:accent2>
      <a:accent3>
        <a:srgbClr val="288DFC"/>
      </a:accent3>
      <a:accent4>
        <a:srgbClr val="36D2B8"/>
      </a:accent4>
      <a:accent5>
        <a:srgbClr val="F5B605"/>
      </a:accent5>
      <a:accent6>
        <a:srgbClr val="E75524"/>
      </a:accent6>
      <a:hlink>
        <a:srgbClr val="ED8A05"/>
      </a:hlink>
      <a:folHlink>
        <a:srgbClr val="B0BCBC"/>
      </a:folHlink>
    </a:clrScheme>
    <a:fontScheme name="Constantia-Calibri">
      <a:majorFont>
        <a:latin typeface="Constanti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ourSeasons_16x9.potx" id="{C09F2ED6-7B68-4305-826F-E326D3225887}" vid="{B7CA04BF-89D1-446E-AA25-D46A14229824}"/>
    </a:ext>
  </a:extLst>
</a:theme>
</file>

<file path=ppt/theme/theme2.xml><?xml version="1.0" encoding="utf-8"?>
<a:theme xmlns:a="http://schemas.openxmlformats.org/drawingml/2006/main" name="Office Theme">
  <a:themeElements>
    <a:clrScheme name="Four Seasons">
      <a:dk1>
        <a:sysClr val="windowText" lastClr="000000"/>
      </a:dk1>
      <a:lt1>
        <a:sysClr val="window" lastClr="FFFFFF"/>
      </a:lt1>
      <a:dk2>
        <a:srgbClr val="6B7F7F"/>
      </a:dk2>
      <a:lt2>
        <a:srgbClr val="B0BCBC"/>
      </a:lt2>
      <a:accent1>
        <a:srgbClr val="7DB41B"/>
      </a:accent1>
      <a:accent2>
        <a:srgbClr val="ED8A05"/>
      </a:accent2>
      <a:accent3>
        <a:srgbClr val="288DFC"/>
      </a:accent3>
      <a:accent4>
        <a:srgbClr val="36D2B8"/>
      </a:accent4>
      <a:accent5>
        <a:srgbClr val="F5B605"/>
      </a:accent5>
      <a:accent6>
        <a:srgbClr val="E75524"/>
      </a:accent6>
      <a:hlink>
        <a:srgbClr val="ED8A05"/>
      </a:hlink>
      <a:folHlink>
        <a:srgbClr val="B0BCBC"/>
      </a:folHlink>
    </a:clrScheme>
    <a:fontScheme name="Constantia-Calibri">
      <a:majorFont>
        <a:latin typeface="Constanti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Four Seasons">
      <a:dk1>
        <a:sysClr val="windowText" lastClr="000000"/>
      </a:dk1>
      <a:lt1>
        <a:sysClr val="window" lastClr="FFFFFF"/>
      </a:lt1>
      <a:dk2>
        <a:srgbClr val="6B7F7F"/>
      </a:dk2>
      <a:lt2>
        <a:srgbClr val="B0BCBC"/>
      </a:lt2>
      <a:accent1>
        <a:srgbClr val="7DB41B"/>
      </a:accent1>
      <a:accent2>
        <a:srgbClr val="ED8A05"/>
      </a:accent2>
      <a:accent3>
        <a:srgbClr val="288DFC"/>
      </a:accent3>
      <a:accent4>
        <a:srgbClr val="36D2B8"/>
      </a:accent4>
      <a:accent5>
        <a:srgbClr val="F5B605"/>
      </a:accent5>
      <a:accent6>
        <a:srgbClr val="E75524"/>
      </a:accent6>
      <a:hlink>
        <a:srgbClr val="ED8A05"/>
      </a:hlink>
      <a:folHlink>
        <a:srgbClr val="B0BCBC"/>
      </a:folHlink>
    </a:clrScheme>
    <a:fontScheme name="Constantia-Calibri">
      <a:majorFont>
        <a:latin typeface="Constanti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C88A576-A2E7-4760-927D-B5BF8CF93C2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TS104001541 (1)</Template>
  <TotalTime>0</TotalTime>
  <Words>493</Words>
  <Application>Microsoft Office PowerPoint</Application>
  <PresentationFormat>On-screen Show (4:3)</PresentationFormat>
  <Paragraphs>69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TS104001541 (1)</vt:lpstr>
      <vt:lpstr>A Vision for Idaho Healthcare</vt:lpstr>
      <vt:lpstr>What is the SHIP?</vt:lpstr>
      <vt:lpstr>Idaho’s Healthcare Transformation</vt:lpstr>
      <vt:lpstr>Seven Idaho SHIP Goals</vt:lpstr>
      <vt:lpstr>Slide 5</vt:lpstr>
      <vt:lpstr>Idaho Healthcare Coalition (IHC) Model Testing Grant</vt:lpstr>
      <vt:lpstr>IHC Model Testing Deliverables</vt:lpstr>
      <vt:lpstr>Idaho Medical Home Pilot</vt:lpstr>
      <vt:lpstr>Idaho Healthcare Coalition (SHIP) Summary</vt:lpstr>
      <vt:lpstr>Your health Idaho Summary</vt:lpstr>
      <vt:lpstr>Questions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2013-09-20T21:46:17Z</dcterms:created>
  <dcterms:modified xsi:type="dcterms:W3CDTF">2015-03-09T19:34:22Z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TC040015419991</vt:lpwstr>
  </property>
</Properties>
</file>