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278" r:id="rId2"/>
    <p:sldId id="286" r:id="rId3"/>
    <p:sldId id="259" r:id="rId4"/>
    <p:sldId id="301" r:id="rId5"/>
    <p:sldId id="300" r:id="rId6"/>
    <p:sldId id="303" r:id="rId7"/>
    <p:sldId id="309" r:id="rId8"/>
    <p:sldId id="311" r:id="rId9"/>
    <p:sldId id="312" r:id="rId10"/>
    <p:sldId id="304" r:id="rId11"/>
    <p:sldId id="308" r:id="rId12"/>
    <p:sldId id="306" r:id="rId13"/>
    <p:sldId id="310" r:id="rId14"/>
    <p:sldId id="305" r:id="rId15"/>
    <p:sldId id="315" r:id="rId16"/>
    <p:sldId id="314" r:id="rId17"/>
    <p:sldId id="316" r:id="rId18"/>
    <p:sldId id="313" r:id="rId19"/>
    <p:sldId id="302" r:id="rId20"/>
    <p:sldId id="317" r:id="rId21"/>
    <p:sldId id="299" r:id="rId22"/>
    <p:sldId id="291" r:id="rId23"/>
    <p:sldId id="290" r:id="rId24"/>
    <p:sldId id="292" r:id="rId25"/>
    <p:sldId id="293" r:id="rId26"/>
    <p:sldId id="294" r:id="rId27"/>
    <p:sldId id="295" r:id="rId28"/>
    <p:sldId id="298" r:id="rId29"/>
    <p:sldId id="318" r:id="rId30"/>
    <p:sldId id="289" r:id="rId31"/>
    <p:sldId id="287" r:id="rId32"/>
    <p:sldId id="297" r:id="rId3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cificSource"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BB7"/>
    <a:srgbClr val="86A7A4"/>
    <a:srgbClr val="89A4A7"/>
    <a:srgbClr val="89A7A4"/>
    <a:srgbClr val="86A793"/>
    <a:srgbClr val="86A789"/>
    <a:srgbClr val="AFD0DF"/>
    <a:srgbClr val="A2AD00"/>
    <a:srgbClr val="D2C0DA"/>
    <a:srgbClr val="895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26" autoAdjust="0"/>
  </p:normalViewPr>
  <p:slideViewPr>
    <p:cSldViewPr>
      <p:cViewPr varScale="1">
        <p:scale>
          <a:sx n="78" d="100"/>
          <a:sy n="78" d="100"/>
        </p:scale>
        <p:origin x="-19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dirty="0"/>
          </a:p>
        </p:txBody>
      </p:sp>
      <p:sp>
        <p:nvSpPr>
          <p:cNvPr id="140291"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dirty="0"/>
          </a:p>
        </p:txBody>
      </p:sp>
      <p:sp>
        <p:nvSpPr>
          <p:cNvPr id="140292" name="Rectangle 4"/>
          <p:cNvSpPr>
            <a:spLocks noGrp="1" noChangeArrowheads="1"/>
          </p:cNvSpPr>
          <p:nvPr>
            <p:ph type="ftr" sz="quarter" idx="2"/>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dirty="0"/>
          </a:p>
        </p:txBody>
      </p:sp>
      <p:sp>
        <p:nvSpPr>
          <p:cNvPr id="140293" name="Rectangle 5"/>
          <p:cNvSpPr>
            <a:spLocks noGrp="1" noChangeArrowheads="1"/>
          </p:cNvSpPr>
          <p:nvPr>
            <p:ph type="sldNum" sz="quarter" idx="3"/>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2B964810-FB93-40F9-90DA-16E392CCA35F}" type="slidenum">
              <a:rPr lang="en-US"/>
              <a:pPr/>
              <a:t>‹#›</a:t>
            </a:fld>
            <a:endParaRPr lang="en-US" dirty="0"/>
          </a:p>
        </p:txBody>
      </p:sp>
    </p:spTree>
    <p:extLst>
      <p:ext uri="{BB962C8B-B14F-4D97-AF65-F5344CB8AC3E}">
        <p14:creationId xmlns:p14="http://schemas.microsoft.com/office/powerpoint/2010/main" val="3431307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dirty="0"/>
          </a:p>
        </p:txBody>
      </p:sp>
      <p:sp>
        <p:nvSpPr>
          <p:cNvPr id="7171"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dirty="0"/>
          </a:p>
        </p:txBody>
      </p:sp>
      <p:sp>
        <p:nvSpPr>
          <p:cNvPr id="7172"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dirty="0"/>
          </a:p>
        </p:txBody>
      </p:sp>
      <p:sp>
        <p:nvSpPr>
          <p:cNvPr id="7175" name="Rectangle 7"/>
          <p:cNvSpPr>
            <a:spLocks noGrp="1" noChangeArrowheads="1"/>
          </p:cNvSpPr>
          <p:nvPr>
            <p:ph type="sldNum" sz="quarter" idx="5"/>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B68856C9-26FD-463E-A8B2-5321665C75D3}" type="slidenum">
              <a:rPr lang="en-US"/>
              <a:pPr/>
              <a:t>‹#›</a:t>
            </a:fld>
            <a:endParaRPr lang="en-US" dirty="0"/>
          </a:p>
        </p:txBody>
      </p:sp>
    </p:spTree>
    <p:extLst>
      <p:ext uri="{BB962C8B-B14F-4D97-AF65-F5344CB8AC3E}">
        <p14:creationId xmlns:p14="http://schemas.microsoft.com/office/powerpoint/2010/main" val="10976256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6</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15</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16</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17</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18</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Arial" charset="0"/>
              </a:rPr>
              <a:t>45 </a:t>
            </a:r>
            <a:r>
              <a:rPr lang="en-US" sz="1200" kern="1200" dirty="0" err="1" smtClean="0">
                <a:solidFill>
                  <a:schemeClr val="tx1"/>
                </a:solidFill>
                <a:effectLst/>
                <a:latin typeface="Arial" charset="0"/>
                <a:ea typeface="+mn-ea"/>
                <a:cs typeface="Arial" charset="0"/>
              </a:rPr>
              <a:t>CFR</a:t>
            </a:r>
            <a:r>
              <a:rPr lang="en-US" sz="1200" kern="1200" dirty="0" smtClean="0">
                <a:solidFill>
                  <a:schemeClr val="tx1"/>
                </a:solidFill>
                <a:effectLst/>
                <a:latin typeface="Arial" charset="0"/>
                <a:ea typeface="+mn-ea"/>
                <a:cs typeface="Arial" charset="0"/>
              </a:rPr>
              <a:t> Part 147.104(b)(1):</a:t>
            </a:r>
          </a:p>
          <a:p>
            <a:pPr marL="228600" indent="-228600">
              <a:buAutoNum type="arabicParenBoth"/>
            </a:pPr>
            <a:r>
              <a:rPr lang="en-US" sz="1200" i="1" kern="1200" dirty="0" smtClean="0">
                <a:solidFill>
                  <a:schemeClr val="tx1"/>
                </a:solidFill>
                <a:effectLst/>
                <a:latin typeface="Arial" charset="0"/>
                <a:ea typeface="+mn-ea"/>
                <a:cs typeface="Arial" charset="0"/>
              </a:rPr>
              <a:t>Open enrollment periods</a:t>
            </a:r>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i</a:t>
            </a:r>
            <a:r>
              <a:rPr lang="en-US" sz="1200" kern="1200" dirty="0" smtClean="0">
                <a:solidFill>
                  <a:schemeClr val="tx1"/>
                </a:solidFill>
                <a:effectLst/>
                <a:latin typeface="Arial" charset="0"/>
                <a:ea typeface="+mn-ea"/>
                <a:cs typeface="Arial" charset="0"/>
              </a:rPr>
              <a:t>) </a:t>
            </a:r>
            <a:r>
              <a:rPr lang="en-US" sz="1200" i="1" kern="1200" dirty="0" smtClean="0">
                <a:solidFill>
                  <a:schemeClr val="tx1"/>
                </a:solidFill>
                <a:effectLst/>
                <a:latin typeface="Arial" charset="0"/>
                <a:ea typeface="+mn-ea"/>
                <a:cs typeface="Arial" charset="0"/>
              </a:rPr>
              <a:t>Group market. </a:t>
            </a:r>
            <a:r>
              <a:rPr lang="en-US" sz="1200" kern="1200" dirty="0" smtClean="0">
                <a:solidFill>
                  <a:schemeClr val="tx1"/>
                </a:solidFill>
                <a:effectLst/>
                <a:latin typeface="Arial" charset="0"/>
                <a:ea typeface="+mn-ea"/>
                <a:cs typeface="Arial" charset="0"/>
              </a:rPr>
              <a:t>A health insurance issuer in the group market must allow an employer to purchase health insurance coverage for a group health plan at any point during the year. </a:t>
            </a:r>
          </a:p>
          <a:p>
            <a:pPr marL="228600" indent="-228600">
              <a:buAutoNum type="arabicParenBoth"/>
            </a:pPr>
            <a:endParaRPr lang="en-US" sz="1200" kern="1200" dirty="0" smtClean="0">
              <a:solidFill>
                <a:schemeClr val="tx1"/>
              </a:solidFill>
              <a:effectLst/>
              <a:latin typeface="Arial" charset="0"/>
              <a:ea typeface="+mn-ea"/>
              <a:cs typeface="Arial" charset="0"/>
            </a:endParaRPr>
          </a:p>
          <a:p>
            <a:r>
              <a:rPr lang="en-US" sz="1200" b="1" kern="1200" dirty="0" smtClean="0">
                <a:solidFill>
                  <a:schemeClr val="tx1"/>
                </a:solidFill>
                <a:effectLst/>
                <a:latin typeface="Arial" charset="0"/>
                <a:ea typeface="+mn-ea"/>
                <a:cs typeface="Arial" charset="0"/>
              </a:rPr>
              <a:t>45 </a:t>
            </a:r>
            <a:r>
              <a:rPr lang="en-US" sz="1200" b="1" kern="1200" dirty="0" err="1" smtClean="0">
                <a:solidFill>
                  <a:schemeClr val="tx1"/>
                </a:solidFill>
                <a:effectLst/>
                <a:latin typeface="Arial" charset="0"/>
                <a:ea typeface="+mn-ea"/>
                <a:cs typeface="Arial" charset="0"/>
              </a:rPr>
              <a:t>CFR</a:t>
            </a:r>
            <a:r>
              <a:rPr lang="en-US" sz="1200" b="1" kern="1200" dirty="0" smtClean="0">
                <a:solidFill>
                  <a:schemeClr val="tx1"/>
                </a:solidFill>
                <a:effectLst/>
                <a:latin typeface="Arial" charset="0"/>
                <a:ea typeface="+mn-ea"/>
                <a:cs typeface="Arial" charset="0"/>
              </a:rPr>
              <a:t> Part 147.106 Guaranteed renewability of coverage.</a:t>
            </a:r>
            <a:endParaRPr lang="en-US" sz="1200" kern="1200" dirty="0" smtClean="0">
              <a:solidFill>
                <a:schemeClr val="tx1"/>
              </a:solidFill>
              <a:effectLst/>
              <a:latin typeface="Arial" charset="0"/>
              <a:ea typeface="+mn-ea"/>
              <a:cs typeface="Arial" charset="0"/>
            </a:endParaRPr>
          </a:p>
          <a:p>
            <a:r>
              <a:rPr lang="en-US" sz="1200" kern="1200" dirty="0" smtClean="0">
                <a:solidFill>
                  <a:schemeClr val="tx1"/>
                </a:solidFill>
                <a:effectLst/>
                <a:latin typeface="Arial" charset="0"/>
                <a:ea typeface="+mn-ea"/>
                <a:cs typeface="Arial" charset="0"/>
              </a:rPr>
              <a:t>(a) </a:t>
            </a:r>
            <a:r>
              <a:rPr lang="en-US" sz="1200" i="1" kern="1200" dirty="0" smtClean="0">
                <a:solidFill>
                  <a:schemeClr val="tx1"/>
                </a:solidFill>
                <a:effectLst/>
                <a:latin typeface="Arial" charset="0"/>
                <a:ea typeface="+mn-ea"/>
                <a:cs typeface="Arial" charset="0"/>
              </a:rPr>
              <a:t>General rule. </a:t>
            </a:r>
            <a:r>
              <a:rPr lang="en-US" sz="1200" kern="1200" dirty="0" smtClean="0">
                <a:solidFill>
                  <a:schemeClr val="tx1"/>
                </a:solidFill>
                <a:effectLst/>
                <a:latin typeface="Arial" charset="0"/>
                <a:ea typeface="+mn-ea"/>
                <a:cs typeface="Arial" charset="0"/>
              </a:rPr>
              <a:t>Subject to paragraphs (b) through (d) of this section, a health insurance issuer offering health insurance coverage in the individual or group market is required to renew or continue in force the coverage at the option of the plan sponsor or the individual, as applicable.</a:t>
            </a:r>
          </a:p>
          <a:p>
            <a:r>
              <a:rPr lang="en-US" sz="1200" kern="1200" dirty="0" smtClean="0">
                <a:solidFill>
                  <a:schemeClr val="tx1"/>
                </a:solidFill>
                <a:effectLst/>
                <a:latin typeface="Arial" charset="0"/>
                <a:ea typeface="+mn-ea"/>
                <a:cs typeface="Arial" charset="0"/>
              </a:rPr>
              <a:t>(b) </a:t>
            </a:r>
            <a:r>
              <a:rPr lang="en-US" sz="1200" i="1" kern="1200" dirty="0" smtClean="0">
                <a:solidFill>
                  <a:schemeClr val="tx1"/>
                </a:solidFill>
                <a:effectLst/>
                <a:latin typeface="Arial" charset="0"/>
                <a:ea typeface="+mn-ea"/>
                <a:cs typeface="Arial" charset="0"/>
              </a:rPr>
              <a:t>Exceptions. </a:t>
            </a:r>
            <a:r>
              <a:rPr lang="en-US" sz="1200" kern="1200" dirty="0" smtClean="0">
                <a:solidFill>
                  <a:schemeClr val="tx1"/>
                </a:solidFill>
                <a:effectLst/>
                <a:latin typeface="Arial" charset="0"/>
                <a:ea typeface="+mn-ea"/>
                <a:cs typeface="Arial" charset="0"/>
              </a:rPr>
              <a:t>An issuer may </a:t>
            </a:r>
            <a:r>
              <a:rPr lang="en-US" sz="1200" kern="1200" dirty="0" err="1" smtClean="0">
                <a:solidFill>
                  <a:schemeClr val="tx1"/>
                </a:solidFill>
                <a:effectLst/>
                <a:latin typeface="Arial" charset="0"/>
                <a:ea typeface="+mn-ea"/>
                <a:cs typeface="Arial" charset="0"/>
              </a:rPr>
              <a:t>nonrenew</a:t>
            </a:r>
            <a:r>
              <a:rPr lang="en-US" sz="1200" kern="1200" dirty="0" smtClean="0">
                <a:solidFill>
                  <a:schemeClr val="tx1"/>
                </a:solidFill>
                <a:effectLst/>
                <a:latin typeface="Arial" charset="0"/>
                <a:ea typeface="+mn-ea"/>
                <a:cs typeface="Arial" charset="0"/>
              </a:rPr>
              <a:t> or discontinue health insurance coverage offered in the group or individual market based only on one or more of the following: </a:t>
            </a:r>
          </a:p>
          <a:p>
            <a:r>
              <a:rPr lang="en-US" sz="1200" kern="1200" dirty="0" smtClean="0">
                <a:solidFill>
                  <a:schemeClr val="tx1"/>
                </a:solidFill>
                <a:effectLst/>
                <a:latin typeface="Arial" charset="0"/>
                <a:ea typeface="+mn-ea"/>
                <a:cs typeface="Arial" charset="0"/>
              </a:rPr>
              <a:t>(1) </a:t>
            </a:r>
            <a:r>
              <a:rPr lang="en-US" sz="1200" i="1" kern="1200" dirty="0" smtClean="0">
                <a:solidFill>
                  <a:schemeClr val="tx1"/>
                </a:solidFill>
                <a:effectLst/>
                <a:latin typeface="Arial" charset="0"/>
                <a:ea typeface="+mn-ea"/>
                <a:cs typeface="Arial" charset="0"/>
              </a:rPr>
              <a:t>Nonpayment of premiums. </a:t>
            </a:r>
            <a:r>
              <a:rPr lang="en-US" sz="1200" kern="1200" dirty="0" smtClean="0">
                <a:solidFill>
                  <a:schemeClr val="tx1"/>
                </a:solidFill>
                <a:effectLst/>
                <a:latin typeface="Arial" charset="0"/>
                <a:ea typeface="+mn-ea"/>
                <a:cs typeface="Arial" charset="0"/>
              </a:rPr>
              <a:t>The plan sponsor or individual, as applicable, has failed to pay premiums or contributions in accordance with the terms of the health insurance coverage, including any timeliness requirements.</a:t>
            </a:r>
          </a:p>
          <a:p>
            <a:r>
              <a:rPr lang="en-US" sz="1200" kern="1200" dirty="0" smtClean="0">
                <a:solidFill>
                  <a:schemeClr val="tx1"/>
                </a:solidFill>
                <a:effectLst/>
                <a:latin typeface="Arial" charset="0"/>
                <a:ea typeface="+mn-ea"/>
                <a:cs typeface="Arial" charset="0"/>
              </a:rPr>
              <a:t>(2) </a:t>
            </a:r>
            <a:r>
              <a:rPr lang="en-US" sz="1200" i="1" kern="1200" dirty="0" smtClean="0">
                <a:solidFill>
                  <a:schemeClr val="tx1"/>
                </a:solidFill>
                <a:effectLst/>
                <a:latin typeface="Arial" charset="0"/>
                <a:ea typeface="+mn-ea"/>
                <a:cs typeface="Arial" charset="0"/>
              </a:rPr>
              <a:t>Fraud. </a:t>
            </a:r>
            <a:r>
              <a:rPr lang="en-US" sz="1200" kern="1200" dirty="0" smtClean="0">
                <a:solidFill>
                  <a:schemeClr val="tx1"/>
                </a:solidFill>
                <a:effectLst/>
                <a:latin typeface="Arial" charset="0"/>
                <a:ea typeface="+mn-ea"/>
                <a:cs typeface="Arial" charset="0"/>
              </a:rPr>
              <a:t>The plan sponsor or individual, as applicable, has performed an act or practice that constitutes fraud or made an intentional misrepresentation of material fact in connection with the coverage.</a:t>
            </a:r>
          </a:p>
          <a:p>
            <a:r>
              <a:rPr lang="en-US" sz="1200" kern="1200" dirty="0" smtClean="0">
                <a:solidFill>
                  <a:schemeClr val="tx1"/>
                </a:solidFill>
                <a:effectLst/>
                <a:latin typeface="Arial" charset="0"/>
                <a:ea typeface="+mn-ea"/>
                <a:cs typeface="Arial" charset="0"/>
              </a:rPr>
              <a:t>(3) </a:t>
            </a:r>
            <a:r>
              <a:rPr lang="en-US" sz="1200" i="1" kern="1200" dirty="0" smtClean="0">
                <a:solidFill>
                  <a:schemeClr val="tx1"/>
                </a:solidFill>
                <a:effectLst/>
                <a:latin typeface="Arial" charset="0"/>
                <a:ea typeface="+mn-ea"/>
                <a:cs typeface="Arial" charset="0"/>
              </a:rPr>
              <a:t>Violation of participation or contribution rules. </a:t>
            </a:r>
            <a:r>
              <a:rPr lang="en-US" sz="1200" kern="1200" dirty="0" smtClean="0">
                <a:solidFill>
                  <a:schemeClr val="tx1"/>
                </a:solidFill>
                <a:effectLst/>
                <a:latin typeface="Arial" charset="0"/>
                <a:ea typeface="+mn-ea"/>
                <a:cs typeface="Arial" charset="0"/>
              </a:rPr>
              <a:t>In the case of group health insurance coverage, the plan sponsor has failed to comply with a material plan provision relating to employer contribution or group participation rules, pursuant to applicable state law. For purposes of this paragraph the following apply: </a:t>
            </a:r>
          </a:p>
          <a:p>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i</a:t>
            </a:r>
            <a:r>
              <a:rPr lang="en-US" sz="1200" kern="1200" dirty="0" smtClean="0">
                <a:solidFill>
                  <a:schemeClr val="tx1"/>
                </a:solidFill>
                <a:effectLst/>
                <a:latin typeface="Arial" charset="0"/>
                <a:ea typeface="+mn-ea"/>
                <a:cs typeface="Arial" charset="0"/>
              </a:rPr>
              <a:t>) The term ‘‘employer contribution rule’’ means a requirement relating to the minimum level or amount of employer contribution toward the premium for enrollment of participants and beneficiaries.</a:t>
            </a:r>
          </a:p>
          <a:p>
            <a:r>
              <a:rPr lang="en-US" sz="1200" kern="1200" smtClean="0">
                <a:solidFill>
                  <a:schemeClr val="tx1"/>
                </a:solidFill>
                <a:effectLst/>
                <a:latin typeface="Arial" charset="0"/>
                <a:ea typeface="+mn-ea"/>
                <a:cs typeface="Arial" charset="0"/>
              </a:rPr>
              <a:t>(ii) The term ‘‘group participation rule’’ means a requirement relating to the minimum number of participants or beneficiaries that must be enrolled in relation to a specified percentage or number of eligible individuals or employees of an employer.</a:t>
            </a:r>
          </a:p>
          <a:p>
            <a:pPr marL="228600" indent="-228600">
              <a:buAutoNum type="arabicParenBoth"/>
            </a:pPr>
            <a:endParaRPr lang="en-US"/>
          </a:p>
        </p:txBody>
      </p:sp>
      <p:sp>
        <p:nvSpPr>
          <p:cNvPr id="4" name="Slide Number Placeholder 3"/>
          <p:cNvSpPr>
            <a:spLocks noGrp="1"/>
          </p:cNvSpPr>
          <p:nvPr>
            <p:ph type="sldNum" sz="quarter" idx="10"/>
          </p:nvPr>
        </p:nvSpPr>
        <p:spPr/>
        <p:txBody>
          <a:bodyPr/>
          <a:lstStyle/>
          <a:p>
            <a:fld id="{B68856C9-26FD-463E-A8B2-5321665C75D3}" type="slidenum">
              <a:rPr lang="en-US" smtClean="0"/>
              <a:pPr/>
              <a:t>19</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Arial" charset="0"/>
              </a:rPr>
              <a:t>45 </a:t>
            </a:r>
            <a:r>
              <a:rPr lang="en-US" sz="1200" kern="1200" dirty="0" err="1" smtClean="0">
                <a:solidFill>
                  <a:schemeClr val="tx1"/>
                </a:solidFill>
                <a:effectLst/>
                <a:latin typeface="Arial" charset="0"/>
                <a:ea typeface="+mn-ea"/>
                <a:cs typeface="Arial" charset="0"/>
              </a:rPr>
              <a:t>CFR</a:t>
            </a:r>
            <a:r>
              <a:rPr lang="en-US" sz="1200" kern="1200" dirty="0" smtClean="0">
                <a:solidFill>
                  <a:schemeClr val="tx1"/>
                </a:solidFill>
                <a:effectLst/>
                <a:latin typeface="Arial" charset="0"/>
                <a:ea typeface="+mn-ea"/>
                <a:cs typeface="Arial" charset="0"/>
              </a:rPr>
              <a:t> Part 147.104(b)(1):</a:t>
            </a:r>
          </a:p>
          <a:p>
            <a:pPr marL="228600" indent="-228600">
              <a:buAutoNum type="arabicParenBoth"/>
            </a:pPr>
            <a:r>
              <a:rPr lang="en-US" sz="1200" i="1" kern="1200" dirty="0" smtClean="0">
                <a:solidFill>
                  <a:schemeClr val="tx1"/>
                </a:solidFill>
                <a:effectLst/>
                <a:latin typeface="Arial" charset="0"/>
                <a:ea typeface="+mn-ea"/>
                <a:cs typeface="Arial" charset="0"/>
              </a:rPr>
              <a:t>Open enrollment periods</a:t>
            </a:r>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i</a:t>
            </a:r>
            <a:r>
              <a:rPr lang="en-US" sz="1200" kern="1200" dirty="0" smtClean="0">
                <a:solidFill>
                  <a:schemeClr val="tx1"/>
                </a:solidFill>
                <a:effectLst/>
                <a:latin typeface="Arial" charset="0"/>
                <a:ea typeface="+mn-ea"/>
                <a:cs typeface="Arial" charset="0"/>
              </a:rPr>
              <a:t>) </a:t>
            </a:r>
            <a:r>
              <a:rPr lang="en-US" sz="1200" i="1" kern="1200" dirty="0" smtClean="0">
                <a:solidFill>
                  <a:schemeClr val="tx1"/>
                </a:solidFill>
                <a:effectLst/>
                <a:latin typeface="Arial" charset="0"/>
                <a:ea typeface="+mn-ea"/>
                <a:cs typeface="Arial" charset="0"/>
              </a:rPr>
              <a:t>Group market. </a:t>
            </a:r>
            <a:r>
              <a:rPr lang="en-US" sz="1200" kern="1200" dirty="0" smtClean="0">
                <a:solidFill>
                  <a:schemeClr val="tx1"/>
                </a:solidFill>
                <a:effectLst/>
                <a:latin typeface="Arial" charset="0"/>
                <a:ea typeface="+mn-ea"/>
                <a:cs typeface="Arial" charset="0"/>
              </a:rPr>
              <a:t>A health insurance issuer in the group market must allow an employer to purchase health insurance coverage for a group health plan at any point during the year. </a:t>
            </a:r>
          </a:p>
          <a:p>
            <a:pPr marL="228600" indent="-228600">
              <a:buAutoNum type="arabicParenBoth"/>
            </a:pPr>
            <a:endParaRPr lang="en-US" sz="1200" kern="1200" dirty="0" smtClean="0">
              <a:solidFill>
                <a:schemeClr val="tx1"/>
              </a:solidFill>
              <a:effectLst/>
              <a:latin typeface="Arial" charset="0"/>
              <a:ea typeface="+mn-ea"/>
              <a:cs typeface="Arial" charset="0"/>
            </a:endParaRPr>
          </a:p>
          <a:p>
            <a:r>
              <a:rPr lang="en-US" sz="1200" b="1" kern="1200" dirty="0" smtClean="0">
                <a:solidFill>
                  <a:schemeClr val="tx1"/>
                </a:solidFill>
                <a:effectLst/>
                <a:latin typeface="Arial" charset="0"/>
                <a:ea typeface="+mn-ea"/>
                <a:cs typeface="Arial" charset="0"/>
              </a:rPr>
              <a:t>45 </a:t>
            </a:r>
            <a:r>
              <a:rPr lang="en-US" sz="1200" b="1" kern="1200" dirty="0" err="1" smtClean="0">
                <a:solidFill>
                  <a:schemeClr val="tx1"/>
                </a:solidFill>
                <a:effectLst/>
                <a:latin typeface="Arial" charset="0"/>
                <a:ea typeface="+mn-ea"/>
                <a:cs typeface="Arial" charset="0"/>
              </a:rPr>
              <a:t>CFR</a:t>
            </a:r>
            <a:r>
              <a:rPr lang="en-US" sz="1200" b="1" kern="1200" dirty="0" smtClean="0">
                <a:solidFill>
                  <a:schemeClr val="tx1"/>
                </a:solidFill>
                <a:effectLst/>
                <a:latin typeface="Arial" charset="0"/>
                <a:ea typeface="+mn-ea"/>
                <a:cs typeface="Arial" charset="0"/>
              </a:rPr>
              <a:t> Part 147.106 Guaranteed renewability of coverage.</a:t>
            </a:r>
            <a:endParaRPr lang="en-US" sz="1200" kern="1200" dirty="0" smtClean="0">
              <a:solidFill>
                <a:schemeClr val="tx1"/>
              </a:solidFill>
              <a:effectLst/>
              <a:latin typeface="Arial" charset="0"/>
              <a:ea typeface="+mn-ea"/>
              <a:cs typeface="Arial" charset="0"/>
            </a:endParaRPr>
          </a:p>
          <a:p>
            <a:r>
              <a:rPr lang="en-US" sz="1200" kern="1200" dirty="0" smtClean="0">
                <a:solidFill>
                  <a:schemeClr val="tx1"/>
                </a:solidFill>
                <a:effectLst/>
                <a:latin typeface="Arial" charset="0"/>
                <a:ea typeface="+mn-ea"/>
                <a:cs typeface="Arial" charset="0"/>
              </a:rPr>
              <a:t>(a) </a:t>
            </a:r>
            <a:r>
              <a:rPr lang="en-US" sz="1200" i="1" kern="1200" dirty="0" smtClean="0">
                <a:solidFill>
                  <a:schemeClr val="tx1"/>
                </a:solidFill>
                <a:effectLst/>
                <a:latin typeface="Arial" charset="0"/>
                <a:ea typeface="+mn-ea"/>
                <a:cs typeface="Arial" charset="0"/>
              </a:rPr>
              <a:t>General rule. </a:t>
            </a:r>
            <a:r>
              <a:rPr lang="en-US" sz="1200" kern="1200" dirty="0" smtClean="0">
                <a:solidFill>
                  <a:schemeClr val="tx1"/>
                </a:solidFill>
                <a:effectLst/>
                <a:latin typeface="Arial" charset="0"/>
                <a:ea typeface="+mn-ea"/>
                <a:cs typeface="Arial" charset="0"/>
              </a:rPr>
              <a:t>Subject to paragraphs (b) through (d) of this section, a health insurance issuer offering health insurance coverage in the individual or group market is required to renew or continue in force the coverage at the option of the plan sponsor or the individual, as applicable.</a:t>
            </a:r>
          </a:p>
          <a:p>
            <a:r>
              <a:rPr lang="en-US" sz="1200" kern="1200" dirty="0" smtClean="0">
                <a:solidFill>
                  <a:schemeClr val="tx1"/>
                </a:solidFill>
                <a:effectLst/>
                <a:latin typeface="Arial" charset="0"/>
                <a:ea typeface="+mn-ea"/>
                <a:cs typeface="Arial" charset="0"/>
              </a:rPr>
              <a:t>(b) </a:t>
            </a:r>
            <a:r>
              <a:rPr lang="en-US" sz="1200" i="1" kern="1200" dirty="0" smtClean="0">
                <a:solidFill>
                  <a:schemeClr val="tx1"/>
                </a:solidFill>
                <a:effectLst/>
                <a:latin typeface="Arial" charset="0"/>
                <a:ea typeface="+mn-ea"/>
                <a:cs typeface="Arial" charset="0"/>
              </a:rPr>
              <a:t>Exceptions. </a:t>
            </a:r>
            <a:r>
              <a:rPr lang="en-US" sz="1200" kern="1200" dirty="0" smtClean="0">
                <a:solidFill>
                  <a:schemeClr val="tx1"/>
                </a:solidFill>
                <a:effectLst/>
                <a:latin typeface="Arial" charset="0"/>
                <a:ea typeface="+mn-ea"/>
                <a:cs typeface="Arial" charset="0"/>
              </a:rPr>
              <a:t>An issuer may </a:t>
            </a:r>
            <a:r>
              <a:rPr lang="en-US" sz="1200" kern="1200" dirty="0" err="1" smtClean="0">
                <a:solidFill>
                  <a:schemeClr val="tx1"/>
                </a:solidFill>
                <a:effectLst/>
                <a:latin typeface="Arial" charset="0"/>
                <a:ea typeface="+mn-ea"/>
                <a:cs typeface="Arial" charset="0"/>
              </a:rPr>
              <a:t>nonrenew</a:t>
            </a:r>
            <a:r>
              <a:rPr lang="en-US" sz="1200" kern="1200" dirty="0" smtClean="0">
                <a:solidFill>
                  <a:schemeClr val="tx1"/>
                </a:solidFill>
                <a:effectLst/>
                <a:latin typeface="Arial" charset="0"/>
                <a:ea typeface="+mn-ea"/>
                <a:cs typeface="Arial" charset="0"/>
              </a:rPr>
              <a:t> or discontinue health insurance coverage offered in the group or individual market based only on one or more of the following: </a:t>
            </a:r>
          </a:p>
          <a:p>
            <a:r>
              <a:rPr lang="en-US" sz="1200" kern="1200" dirty="0" smtClean="0">
                <a:solidFill>
                  <a:schemeClr val="tx1"/>
                </a:solidFill>
                <a:effectLst/>
                <a:latin typeface="Arial" charset="0"/>
                <a:ea typeface="+mn-ea"/>
                <a:cs typeface="Arial" charset="0"/>
              </a:rPr>
              <a:t>(1) </a:t>
            </a:r>
            <a:r>
              <a:rPr lang="en-US" sz="1200" i="1" kern="1200" dirty="0" smtClean="0">
                <a:solidFill>
                  <a:schemeClr val="tx1"/>
                </a:solidFill>
                <a:effectLst/>
                <a:latin typeface="Arial" charset="0"/>
                <a:ea typeface="+mn-ea"/>
                <a:cs typeface="Arial" charset="0"/>
              </a:rPr>
              <a:t>Nonpayment of premiums. </a:t>
            </a:r>
            <a:r>
              <a:rPr lang="en-US" sz="1200" kern="1200" dirty="0" smtClean="0">
                <a:solidFill>
                  <a:schemeClr val="tx1"/>
                </a:solidFill>
                <a:effectLst/>
                <a:latin typeface="Arial" charset="0"/>
                <a:ea typeface="+mn-ea"/>
                <a:cs typeface="Arial" charset="0"/>
              </a:rPr>
              <a:t>The plan sponsor or individual, as applicable, has failed to pay premiums or contributions in accordance with the terms of the health insurance coverage, including any timeliness requirements.</a:t>
            </a:r>
          </a:p>
          <a:p>
            <a:r>
              <a:rPr lang="en-US" sz="1200" kern="1200" dirty="0" smtClean="0">
                <a:solidFill>
                  <a:schemeClr val="tx1"/>
                </a:solidFill>
                <a:effectLst/>
                <a:latin typeface="Arial" charset="0"/>
                <a:ea typeface="+mn-ea"/>
                <a:cs typeface="Arial" charset="0"/>
              </a:rPr>
              <a:t>(2) </a:t>
            </a:r>
            <a:r>
              <a:rPr lang="en-US" sz="1200" i="1" kern="1200" dirty="0" smtClean="0">
                <a:solidFill>
                  <a:schemeClr val="tx1"/>
                </a:solidFill>
                <a:effectLst/>
                <a:latin typeface="Arial" charset="0"/>
                <a:ea typeface="+mn-ea"/>
                <a:cs typeface="Arial" charset="0"/>
              </a:rPr>
              <a:t>Fraud. </a:t>
            </a:r>
            <a:r>
              <a:rPr lang="en-US" sz="1200" kern="1200" dirty="0" smtClean="0">
                <a:solidFill>
                  <a:schemeClr val="tx1"/>
                </a:solidFill>
                <a:effectLst/>
                <a:latin typeface="Arial" charset="0"/>
                <a:ea typeface="+mn-ea"/>
                <a:cs typeface="Arial" charset="0"/>
              </a:rPr>
              <a:t>The plan sponsor or individual, as applicable, has performed an act or practice that constitutes fraud or made an intentional misrepresentation of material fact in connection with the coverage.</a:t>
            </a:r>
          </a:p>
          <a:p>
            <a:r>
              <a:rPr lang="en-US" sz="1200" kern="1200" dirty="0" smtClean="0">
                <a:solidFill>
                  <a:schemeClr val="tx1"/>
                </a:solidFill>
                <a:effectLst/>
                <a:latin typeface="Arial" charset="0"/>
                <a:ea typeface="+mn-ea"/>
                <a:cs typeface="Arial" charset="0"/>
              </a:rPr>
              <a:t>(3) </a:t>
            </a:r>
            <a:r>
              <a:rPr lang="en-US" sz="1200" i="1" kern="1200" dirty="0" smtClean="0">
                <a:solidFill>
                  <a:schemeClr val="tx1"/>
                </a:solidFill>
                <a:effectLst/>
                <a:latin typeface="Arial" charset="0"/>
                <a:ea typeface="+mn-ea"/>
                <a:cs typeface="Arial" charset="0"/>
              </a:rPr>
              <a:t>Violation of participation or contribution rules. </a:t>
            </a:r>
            <a:r>
              <a:rPr lang="en-US" sz="1200" kern="1200" dirty="0" smtClean="0">
                <a:solidFill>
                  <a:schemeClr val="tx1"/>
                </a:solidFill>
                <a:effectLst/>
                <a:latin typeface="Arial" charset="0"/>
                <a:ea typeface="+mn-ea"/>
                <a:cs typeface="Arial" charset="0"/>
              </a:rPr>
              <a:t>In the case of group health insurance coverage, the plan sponsor has failed to comply with a material plan provision relating to employer contribution or group participation rules, pursuant to applicable state law. For purposes of this paragraph the following apply: </a:t>
            </a:r>
          </a:p>
          <a:p>
            <a:r>
              <a:rPr lang="en-US" sz="1200" kern="1200" dirty="0" smtClean="0">
                <a:solidFill>
                  <a:schemeClr val="tx1"/>
                </a:solidFill>
                <a:effectLst/>
                <a:latin typeface="Arial" charset="0"/>
                <a:ea typeface="+mn-ea"/>
                <a:cs typeface="Arial" charset="0"/>
              </a:rPr>
              <a:t>(</a:t>
            </a:r>
            <a:r>
              <a:rPr lang="en-US" sz="1200" kern="1200" dirty="0" err="1" smtClean="0">
                <a:solidFill>
                  <a:schemeClr val="tx1"/>
                </a:solidFill>
                <a:effectLst/>
                <a:latin typeface="Arial" charset="0"/>
                <a:ea typeface="+mn-ea"/>
                <a:cs typeface="Arial" charset="0"/>
              </a:rPr>
              <a:t>i</a:t>
            </a:r>
            <a:r>
              <a:rPr lang="en-US" sz="1200" kern="1200" dirty="0" smtClean="0">
                <a:solidFill>
                  <a:schemeClr val="tx1"/>
                </a:solidFill>
                <a:effectLst/>
                <a:latin typeface="Arial" charset="0"/>
                <a:ea typeface="+mn-ea"/>
                <a:cs typeface="Arial" charset="0"/>
              </a:rPr>
              <a:t>) The term ‘‘employer contribution rule’’ means a requirement relating to the minimum level or amount of employer contribution toward the premium for enrollment of participants and beneficiaries.</a:t>
            </a:r>
          </a:p>
          <a:p>
            <a:r>
              <a:rPr lang="en-US" sz="1200" kern="1200" smtClean="0">
                <a:solidFill>
                  <a:schemeClr val="tx1"/>
                </a:solidFill>
                <a:effectLst/>
                <a:latin typeface="Arial" charset="0"/>
                <a:ea typeface="+mn-ea"/>
                <a:cs typeface="Arial" charset="0"/>
              </a:rPr>
              <a:t>(ii) The term ‘‘group participation rule’’ means a requirement relating to the minimum number of participants or beneficiaries that must be enrolled in relation to a specified percentage or number of eligible individuals or employees of an employer.</a:t>
            </a:r>
          </a:p>
          <a:p>
            <a:pPr marL="228600" indent="-228600">
              <a:buAutoNum type="arabicParenBoth"/>
            </a:pPr>
            <a:endParaRPr lang="en-US"/>
          </a:p>
        </p:txBody>
      </p:sp>
      <p:sp>
        <p:nvSpPr>
          <p:cNvPr id="4" name="Slide Number Placeholder 3"/>
          <p:cNvSpPr>
            <a:spLocks noGrp="1"/>
          </p:cNvSpPr>
          <p:nvPr>
            <p:ph type="sldNum" sz="quarter" idx="10"/>
          </p:nvPr>
        </p:nvSpPr>
        <p:spPr/>
        <p:txBody>
          <a:bodyPr/>
          <a:lstStyle/>
          <a:p>
            <a:fld id="{B68856C9-26FD-463E-A8B2-5321665C75D3}" type="slidenum">
              <a:rPr lang="en-US" smtClean="0"/>
              <a:pPr/>
              <a:t>20</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22</a:t>
            </a:fld>
            <a:endParaRPr lang="en-US" dirty="0"/>
          </a:p>
        </p:txBody>
      </p:sp>
    </p:spTree>
    <p:extLst>
      <p:ext uri="{BB962C8B-B14F-4D97-AF65-F5344CB8AC3E}">
        <p14:creationId xmlns:p14="http://schemas.microsoft.com/office/powerpoint/2010/main" val="359272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Arial" charset="0"/>
              </a:rPr>
              <a:t>Reinsurance – Transitional</a:t>
            </a:r>
            <a:r>
              <a:rPr lang="en-US" sz="1200" kern="1200" baseline="0" dirty="0" smtClean="0">
                <a:solidFill>
                  <a:schemeClr val="tx1"/>
                </a:solidFill>
                <a:effectLst/>
                <a:latin typeface="Arial" charset="0"/>
                <a:ea typeface="+mn-ea"/>
                <a:cs typeface="Arial" charset="0"/>
              </a:rPr>
              <a:t> Reinsurance Fee (</a:t>
            </a:r>
            <a:r>
              <a:rPr lang="en-US" sz="1200" kern="1200" baseline="0" dirty="0" err="1" smtClean="0">
                <a:solidFill>
                  <a:schemeClr val="tx1"/>
                </a:solidFill>
                <a:effectLst/>
                <a:latin typeface="Arial" charset="0"/>
                <a:ea typeface="+mn-ea"/>
                <a:cs typeface="Arial" charset="0"/>
              </a:rPr>
              <a:t>TRF</a:t>
            </a:r>
            <a:r>
              <a:rPr lang="en-US" sz="1200" kern="1200" baseline="0" dirty="0" smtClean="0">
                <a:solidFill>
                  <a:schemeClr val="tx1"/>
                </a:solidFill>
                <a:effectLst/>
                <a:latin typeface="Arial" charset="0"/>
                <a:ea typeface="+mn-ea"/>
                <a:cs typeface="Arial" charset="0"/>
              </a:rPr>
              <a:t>) or Transitional Reinsurance Program (</a:t>
            </a:r>
            <a:r>
              <a:rPr lang="en-US" sz="1200" kern="1200" baseline="0" dirty="0" err="1" smtClean="0">
                <a:solidFill>
                  <a:schemeClr val="tx1"/>
                </a:solidFill>
                <a:effectLst/>
                <a:latin typeface="Arial" charset="0"/>
                <a:ea typeface="+mn-ea"/>
                <a:cs typeface="Arial" charset="0"/>
              </a:rPr>
              <a:t>TRP</a:t>
            </a:r>
            <a:r>
              <a:rPr lang="en-US" sz="1200" kern="1200" baseline="0" dirty="0" smtClean="0">
                <a:solidFill>
                  <a:schemeClr val="tx1"/>
                </a:solidFill>
                <a:effectLst/>
                <a:latin typeface="Arial" charset="0"/>
                <a:ea typeface="+mn-ea"/>
                <a:cs typeface="Arial" charset="0"/>
              </a:rPr>
              <a:t>) = to </a:t>
            </a:r>
            <a:r>
              <a:rPr lang="en-US" dirty="0" smtClean="0">
                <a:effectLst/>
              </a:rPr>
              <a:t>stabilize premiums for coverage in the reformed individual health insurance market (inside and outside the exchanges) for a three-year period from 2014 through 2016.</a:t>
            </a:r>
            <a:r>
              <a:rPr lang="en-US" sz="1200" kern="1200" baseline="0" dirty="0" smtClean="0">
                <a:solidFill>
                  <a:schemeClr val="tx1"/>
                </a:solidFill>
                <a:effectLst/>
                <a:latin typeface="Arial" charset="0"/>
                <a:ea typeface="+mn-ea"/>
                <a:cs typeface="Arial" charset="0"/>
              </a:rPr>
              <a:t>  First payment due December 2014.  Idaho did not elect to administer program. </a:t>
            </a:r>
            <a:r>
              <a:rPr lang="en-US" dirty="0" smtClean="0">
                <a:effectLst/>
              </a:rPr>
              <a:t>The </a:t>
            </a:r>
            <a:r>
              <a:rPr lang="en-US" dirty="0" err="1" smtClean="0">
                <a:effectLst/>
              </a:rPr>
              <a:t>DOL</a:t>
            </a:r>
            <a:r>
              <a:rPr lang="en-US" dirty="0" smtClean="0">
                <a:effectLst/>
              </a:rPr>
              <a:t> has also confirmed that </a:t>
            </a:r>
            <a:r>
              <a:rPr lang="en-US" dirty="0" err="1" smtClean="0">
                <a:effectLst/>
              </a:rPr>
              <a:t>TRF</a:t>
            </a:r>
            <a:r>
              <a:rPr lang="en-US" dirty="0" smtClean="0">
                <a:effectLst/>
              </a:rPr>
              <a:t> contributions will be a valid plan expense under </a:t>
            </a:r>
            <a:r>
              <a:rPr lang="en-US" dirty="0" err="1" smtClean="0">
                <a:effectLst/>
              </a:rPr>
              <a:t>ERISA</a:t>
            </a:r>
            <a:r>
              <a:rPr lang="en-US" dirty="0" smtClean="0">
                <a:effectLst/>
              </a:rPr>
              <a:t> and thus may be paid from plan assets of the PPO, HMO, </a:t>
            </a:r>
            <a:r>
              <a:rPr lang="en-US" dirty="0" err="1" smtClean="0">
                <a:effectLst/>
              </a:rPr>
              <a:t>HDHP</a:t>
            </a:r>
            <a:r>
              <a:rPr lang="en-US" dirty="0" smtClean="0">
                <a:effectLst/>
              </a:rPr>
              <a:t> or other such major medic1al coverage involved.</a:t>
            </a:r>
          </a:p>
          <a:p>
            <a:endParaRPr lang="en-US" sz="1200" kern="1200" dirty="0" smtClean="0">
              <a:solidFill>
                <a:schemeClr val="tx1"/>
              </a:solidFill>
              <a:effectLst/>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Proposed:  rather than pay the full $63-per-participant payment by Jan. 15, 2015, employers, under the proposed notice, would make a payment of $52.50 per participant then, with an additional $10.50 per participant payment due late in the fourth quarter of 2015.  For the 2015 benefit year, the $44-per-participant reinsurance fee could be paid in two installments: $33 in January 2016 and an $11 fee per health care plan participant payable in the fourth quarter of 2016.</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effectLst/>
                <a:latin typeface="Arial" charset="0"/>
                <a:ea typeface="+mn-ea"/>
                <a:cs typeface="Arial" charset="0"/>
              </a:rPr>
              <a:t>PCORI</a:t>
            </a:r>
            <a:r>
              <a:rPr lang="en-US" sz="1200" kern="1200" dirty="0" smtClean="0">
                <a:solidFill>
                  <a:schemeClr val="tx1"/>
                </a:solidFill>
                <a:effectLst/>
                <a:latin typeface="Arial" charset="0"/>
                <a:ea typeface="+mn-ea"/>
                <a:cs typeface="Arial" charset="0"/>
              </a:rPr>
              <a:t> – excise tax (self-funded</a:t>
            </a:r>
            <a:r>
              <a:rPr lang="en-US" sz="1200" kern="1200" baseline="0" dirty="0" smtClean="0">
                <a:solidFill>
                  <a:schemeClr val="tx1"/>
                </a:solidFill>
                <a:effectLst/>
                <a:latin typeface="Arial" charset="0"/>
                <a:ea typeface="+mn-ea"/>
                <a:cs typeface="Arial" charset="0"/>
              </a:rPr>
              <a:t> and fully insured) – Patient-Centered Outcomes Research Institute – evaluating and </a:t>
            </a:r>
            <a:r>
              <a:rPr lang="en-US" sz="1200" kern="1200" baseline="0" dirty="0" err="1" smtClean="0">
                <a:solidFill>
                  <a:schemeClr val="tx1"/>
                </a:solidFill>
                <a:effectLst/>
                <a:latin typeface="Arial" charset="0"/>
                <a:ea typeface="+mn-ea"/>
                <a:cs typeface="Arial" charset="0"/>
              </a:rPr>
              <a:t>compaing</a:t>
            </a:r>
            <a:r>
              <a:rPr lang="en-US" sz="1200" kern="1200" baseline="0" dirty="0" smtClean="0">
                <a:solidFill>
                  <a:schemeClr val="tx1"/>
                </a:solidFill>
                <a:effectLst/>
                <a:latin typeface="Arial" charset="0"/>
                <a:ea typeface="+mn-ea"/>
                <a:cs typeface="Arial" charset="0"/>
              </a:rPr>
              <a:t> the effectiveness of various medical treatments, services, procedures and drugs.  $1 per covered life (unique) for plan year ending 10-1-2013 to be paid by July 31, 2013 and $2</a:t>
            </a:r>
            <a:endParaRPr lang="en-US" sz="1200" kern="1200" dirty="0" smtClean="0">
              <a:solidFill>
                <a:schemeClr val="tx1"/>
              </a:solidFill>
              <a:effectLst/>
              <a:latin typeface="Arial" charset="0"/>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23</a:t>
            </a:fld>
            <a:endParaRPr lang="en-US" dirty="0"/>
          </a:p>
        </p:txBody>
      </p:sp>
    </p:spTree>
    <p:extLst>
      <p:ext uri="{BB962C8B-B14F-4D97-AF65-F5344CB8AC3E}">
        <p14:creationId xmlns:p14="http://schemas.microsoft.com/office/powerpoint/2010/main" val="3592729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effectLst/>
                <a:latin typeface="Arial" charset="0"/>
                <a:ea typeface="+mn-ea"/>
                <a:cs typeface="Arial" charset="0"/>
              </a:rPr>
              <a:t>PCORI</a:t>
            </a:r>
            <a:r>
              <a:rPr lang="en-US" sz="1200" kern="1200" dirty="0" smtClean="0">
                <a:solidFill>
                  <a:schemeClr val="tx1"/>
                </a:solidFill>
                <a:effectLst/>
                <a:latin typeface="Arial" charset="0"/>
                <a:ea typeface="+mn-ea"/>
                <a:cs typeface="Arial" charset="0"/>
              </a:rPr>
              <a:t> – excise tax (self-funded</a:t>
            </a:r>
            <a:r>
              <a:rPr lang="en-US" sz="1200" kern="1200" baseline="0" dirty="0" smtClean="0">
                <a:solidFill>
                  <a:schemeClr val="tx1"/>
                </a:solidFill>
                <a:effectLst/>
                <a:latin typeface="Arial" charset="0"/>
                <a:ea typeface="+mn-ea"/>
                <a:cs typeface="Arial" charset="0"/>
              </a:rPr>
              <a:t> and fully insured) – Patient-Centered Outcomes Research Institute – evaluating and </a:t>
            </a:r>
            <a:r>
              <a:rPr lang="en-US" sz="1200" kern="1200" baseline="0" dirty="0" err="1" smtClean="0">
                <a:solidFill>
                  <a:schemeClr val="tx1"/>
                </a:solidFill>
                <a:effectLst/>
                <a:latin typeface="Arial" charset="0"/>
                <a:ea typeface="+mn-ea"/>
                <a:cs typeface="Arial" charset="0"/>
              </a:rPr>
              <a:t>compaing</a:t>
            </a:r>
            <a:r>
              <a:rPr lang="en-US" sz="1200" kern="1200" baseline="0" dirty="0" smtClean="0">
                <a:solidFill>
                  <a:schemeClr val="tx1"/>
                </a:solidFill>
                <a:effectLst/>
                <a:latin typeface="Arial" charset="0"/>
                <a:ea typeface="+mn-ea"/>
                <a:cs typeface="Arial" charset="0"/>
              </a:rPr>
              <a:t> the effectiveness of various medical treatments, services, procedures and drugs.  $1 per covered life (unique) for plan year ending 10-1-2013 to be paid by July 31, 2013 and $2 starting 10-1-2013.</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Arial" charset="0"/>
              <a:ea typeface="+mn-ea"/>
              <a:cs typeface="Arial" charset="0"/>
            </a:endParaRPr>
          </a:p>
          <a:p>
            <a:r>
              <a:rPr lang="en-US" sz="1200" kern="1200" dirty="0" smtClean="0">
                <a:solidFill>
                  <a:schemeClr val="tx1"/>
                </a:solidFill>
                <a:effectLst/>
                <a:latin typeface="Arial" charset="0"/>
                <a:ea typeface="+mn-ea"/>
                <a:cs typeface="Arial" charset="0"/>
              </a:rPr>
              <a:t>As an initial matter, most employer-sponsored health </a:t>
            </a:r>
            <a:r>
              <a:rPr lang="en-US" sz="1200" kern="1200" dirty="0" err="1" smtClean="0">
                <a:solidFill>
                  <a:schemeClr val="tx1"/>
                </a:solidFill>
                <a:effectLst/>
                <a:latin typeface="Arial" charset="0"/>
                <a:ea typeface="+mn-ea"/>
                <a:cs typeface="Arial" charset="0"/>
              </a:rPr>
              <a:t>FSAs</a:t>
            </a:r>
            <a:r>
              <a:rPr lang="en-US" sz="1200" kern="1200" dirty="0" smtClean="0">
                <a:solidFill>
                  <a:schemeClr val="tx1"/>
                </a:solidFill>
                <a:effectLst/>
                <a:latin typeface="Arial" charset="0"/>
                <a:ea typeface="+mn-ea"/>
                <a:cs typeface="Arial" charset="0"/>
              </a:rPr>
              <a:t> (but not necessarily </a:t>
            </a:r>
            <a:r>
              <a:rPr lang="en-US" sz="1200" kern="1200" dirty="0" err="1" smtClean="0">
                <a:solidFill>
                  <a:schemeClr val="tx1"/>
                </a:solidFill>
                <a:effectLst/>
                <a:latin typeface="Arial" charset="0"/>
                <a:ea typeface="+mn-ea"/>
                <a:cs typeface="Arial" charset="0"/>
              </a:rPr>
              <a:t>HRAs</a:t>
            </a:r>
            <a:r>
              <a:rPr lang="en-US" sz="1200" kern="1200" dirty="0" smtClean="0">
                <a:solidFill>
                  <a:schemeClr val="tx1"/>
                </a:solidFill>
                <a:effectLst/>
                <a:latin typeface="Arial" charset="0"/>
                <a:ea typeface="+mn-ea"/>
                <a:cs typeface="Arial" charset="0"/>
              </a:rPr>
              <a:t>) qualify as "</a:t>
            </a:r>
            <a:r>
              <a:rPr lang="en-US" sz="1200" kern="1200" dirty="0" err="1" smtClean="0">
                <a:solidFill>
                  <a:schemeClr val="tx1"/>
                </a:solidFill>
                <a:effectLst/>
                <a:latin typeface="Arial" charset="0"/>
                <a:ea typeface="+mn-ea"/>
                <a:cs typeface="Arial" charset="0"/>
              </a:rPr>
              <a:t>HIPAA</a:t>
            </a:r>
            <a:r>
              <a:rPr lang="en-US" sz="1200" kern="1200" dirty="0" smtClean="0">
                <a:solidFill>
                  <a:schemeClr val="tx1"/>
                </a:solidFill>
                <a:effectLst/>
                <a:latin typeface="Arial" charset="0"/>
                <a:ea typeface="+mn-ea"/>
                <a:cs typeface="Arial" charset="0"/>
              </a:rPr>
              <a:t>-excepted," and are therefore exempt from the </a:t>
            </a:r>
            <a:r>
              <a:rPr lang="en-US" sz="1200" kern="1200" dirty="0" err="1" smtClean="0">
                <a:solidFill>
                  <a:schemeClr val="tx1"/>
                </a:solidFill>
                <a:effectLst/>
                <a:latin typeface="Arial" charset="0"/>
                <a:ea typeface="+mn-ea"/>
                <a:cs typeface="Arial" charset="0"/>
              </a:rPr>
              <a:t>PCORI</a:t>
            </a:r>
            <a:r>
              <a:rPr lang="en-US" sz="1200" kern="1200" dirty="0" smtClean="0">
                <a:solidFill>
                  <a:schemeClr val="tx1"/>
                </a:solidFill>
                <a:effectLst/>
                <a:latin typeface="Arial" charset="0"/>
                <a:ea typeface="+mn-ea"/>
                <a:cs typeface="Arial" charset="0"/>
              </a:rPr>
              <a:t> fee. But in some instances - generally, where the employer makes additional, substantial "non-elective" or "matching" contributions to its employees' health </a:t>
            </a:r>
            <a:r>
              <a:rPr lang="en-US" sz="1200" kern="1200" dirty="0" err="1" smtClean="0">
                <a:solidFill>
                  <a:schemeClr val="tx1"/>
                </a:solidFill>
                <a:effectLst/>
                <a:latin typeface="Arial" charset="0"/>
                <a:ea typeface="+mn-ea"/>
                <a:cs typeface="Arial" charset="0"/>
              </a:rPr>
              <a:t>FSAs</a:t>
            </a:r>
            <a:r>
              <a:rPr lang="en-US" sz="1200" kern="1200" dirty="0" smtClean="0">
                <a:solidFill>
                  <a:schemeClr val="tx1"/>
                </a:solidFill>
                <a:effectLst/>
                <a:latin typeface="Arial" charset="0"/>
                <a:ea typeface="+mn-ea"/>
                <a:cs typeface="Arial" charset="0"/>
              </a:rPr>
              <a:t> (or does not offer its employees a primary, major medical plan option in addition to the health FSA) - the </a:t>
            </a:r>
            <a:r>
              <a:rPr lang="en-US" sz="1200" kern="1200" dirty="0" err="1" smtClean="0">
                <a:solidFill>
                  <a:schemeClr val="tx1"/>
                </a:solidFill>
                <a:effectLst/>
                <a:latin typeface="Arial" charset="0"/>
                <a:ea typeface="+mn-ea"/>
                <a:cs typeface="Arial" charset="0"/>
              </a:rPr>
              <a:t>HIPAA</a:t>
            </a:r>
            <a:r>
              <a:rPr lang="en-US" sz="1200" kern="1200" dirty="0" smtClean="0">
                <a:solidFill>
                  <a:schemeClr val="tx1"/>
                </a:solidFill>
                <a:effectLst/>
                <a:latin typeface="Arial" charset="0"/>
                <a:ea typeface="+mn-ea"/>
                <a:cs typeface="Arial" charset="0"/>
              </a:rPr>
              <a:t>-excepted exemption does not apply, meaning the fee will be imposed on the health FSA (perhaps subject to additional, special rules set forth below).</a:t>
            </a:r>
          </a:p>
          <a:p>
            <a:endParaRPr lang="en-US" sz="1200" kern="1200" dirty="0" smtClean="0">
              <a:solidFill>
                <a:schemeClr val="tx1"/>
              </a:solidFill>
              <a:effectLst/>
              <a:latin typeface="Arial" charset="0"/>
              <a:ea typeface="+mn-ea"/>
              <a:cs typeface="Arial" charset="0"/>
            </a:endParaRPr>
          </a:p>
          <a:p>
            <a:r>
              <a:rPr lang="en-US" sz="1200" kern="1200" dirty="0" smtClean="0">
                <a:solidFill>
                  <a:schemeClr val="tx1"/>
                </a:solidFill>
                <a:effectLst/>
                <a:latin typeface="Arial" charset="0"/>
                <a:ea typeface="+mn-ea"/>
                <a:cs typeface="Arial" charset="0"/>
              </a:rPr>
              <a:t>Where an employer offers a fully-insured primary group health plan along with an "integrated" HRA (or non-</a:t>
            </a:r>
            <a:r>
              <a:rPr lang="en-US" sz="1200" kern="1200" dirty="0" err="1" smtClean="0">
                <a:solidFill>
                  <a:schemeClr val="tx1"/>
                </a:solidFill>
                <a:effectLst/>
                <a:latin typeface="Arial" charset="0"/>
                <a:ea typeface="+mn-ea"/>
                <a:cs typeface="Arial" charset="0"/>
              </a:rPr>
              <a:t>HIPAA</a:t>
            </a:r>
            <a:r>
              <a:rPr lang="en-US" sz="1200" kern="1200" dirty="0" smtClean="0">
                <a:solidFill>
                  <a:schemeClr val="tx1"/>
                </a:solidFill>
                <a:effectLst/>
                <a:latin typeface="Arial" charset="0"/>
                <a:ea typeface="+mn-ea"/>
                <a:cs typeface="Arial" charset="0"/>
              </a:rPr>
              <a:t>-excepted health FSA), two separate </a:t>
            </a:r>
            <a:r>
              <a:rPr lang="en-US" sz="1200" kern="1200" dirty="0" err="1" smtClean="0">
                <a:solidFill>
                  <a:schemeClr val="tx1"/>
                </a:solidFill>
                <a:effectLst/>
                <a:latin typeface="Arial" charset="0"/>
                <a:ea typeface="+mn-ea"/>
                <a:cs typeface="Arial" charset="0"/>
              </a:rPr>
              <a:t>PCORI</a:t>
            </a:r>
            <a:r>
              <a:rPr lang="en-US" sz="1200" kern="1200" dirty="0" smtClean="0">
                <a:solidFill>
                  <a:schemeClr val="tx1"/>
                </a:solidFill>
                <a:effectLst/>
                <a:latin typeface="Arial" charset="0"/>
                <a:ea typeface="+mn-ea"/>
                <a:cs typeface="Arial" charset="0"/>
              </a:rPr>
              <a:t> fees will be imposed: the employer/plan sponsor will owe one fee for the HRA or health FSA, and the health insurer will owe a separate fee for the fully-insured primary plan. By contrast, where an employer offers a self-insured group health plan along with an integrated HRA (or non-</a:t>
            </a:r>
            <a:r>
              <a:rPr lang="en-US" sz="1200" kern="1200" dirty="0" err="1" smtClean="0">
                <a:solidFill>
                  <a:schemeClr val="tx1"/>
                </a:solidFill>
                <a:effectLst/>
                <a:latin typeface="Arial" charset="0"/>
                <a:ea typeface="+mn-ea"/>
                <a:cs typeface="Arial" charset="0"/>
              </a:rPr>
              <a:t>HIPAA</a:t>
            </a:r>
            <a:r>
              <a:rPr lang="en-US" sz="1200" kern="1200" dirty="0" smtClean="0">
                <a:solidFill>
                  <a:schemeClr val="tx1"/>
                </a:solidFill>
                <a:effectLst/>
                <a:latin typeface="Arial" charset="0"/>
                <a:ea typeface="+mn-ea"/>
                <a:cs typeface="Arial" charset="0"/>
              </a:rPr>
              <a:t>-excepted health FSA), a single fee will generally be imposed on the employer, for each employee covered under both the primary plan and the HRA (or health FSA), provided that the primary plan and HRA (or health FSA) have the same plan year.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Third party service providers, such as third party administrators, will not be allowed to file the Form 720 on behalf of a responsible entity. Therefore, employers sponsoring calendar year, self-funded group health plans (and insurers of calendar-year, fully-insured plans) must be prepared to complete and file the Form 720, and pay their first round of </a:t>
            </a:r>
            <a:r>
              <a:rPr lang="en-US" sz="1200" kern="1200" dirty="0" err="1" smtClean="0">
                <a:solidFill>
                  <a:schemeClr val="tx1"/>
                </a:solidFill>
                <a:effectLst/>
                <a:latin typeface="Arial" charset="0"/>
                <a:ea typeface="+mn-ea"/>
                <a:cs typeface="Arial" charset="0"/>
              </a:rPr>
              <a:t>PCORI</a:t>
            </a:r>
            <a:r>
              <a:rPr lang="en-US" sz="1200" kern="1200" dirty="0" smtClean="0">
                <a:solidFill>
                  <a:schemeClr val="tx1"/>
                </a:solidFill>
                <a:effectLst/>
                <a:latin typeface="Arial" charset="0"/>
                <a:ea typeface="+mn-ea"/>
                <a:cs typeface="Arial" charset="0"/>
              </a:rPr>
              <a:t> fees, by July 31</a:t>
            </a:r>
          </a:p>
          <a:p>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24</a:t>
            </a:fld>
            <a:endParaRPr lang="en-US" dirty="0"/>
          </a:p>
        </p:txBody>
      </p:sp>
    </p:spTree>
    <p:extLst>
      <p:ext uri="{BB962C8B-B14F-4D97-AF65-F5344CB8AC3E}">
        <p14:creationId xmlns:p14="http://schemas.microsoft.com/office/powerpoint/2010/main" val="3592729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federal government recognized — for federal tax and other purposes — all lawful same-sex marriages, regardless of the marriage laws of the couple’s state of residence.</a:t>
            </a:r>
          </a:p>
          <a:p>
            <a:endParaRPr lang="en-US" sz="1200" b="0" i="0" u="none" strike="noStrike" kern="1200" baseline="0" dirty="0" smtClean="0">
              <a:solidFill>
                <a:schemeClr val="tx1"/>
              </a:solidFill>
              <a:latin typeface="Arial" charset="0"/>
              <a:ea typeface="+mn-ea"/>
              <a:cs typeface="Arial" charset="0"/>
            </a:endParaRPr>
          </a:p>
          <a:p>
            <a:r>
              <a:rPr lang="en-US" sz="1200" b="0" i="0" u="none" strike="noStrike" kern="1200" baseline="0" dirty="0" smtClean="0">
                <a:solidFill>
                  <a:schemeClr val="tx1"/>
                </a:solidFill>
                <a:latin typeface="Arial" charset="0"/>
                <a:ea typeface="+mn-ea"/>
                <a:cs typeface="Arial" charset="0"/>
              </a:rPr>
              <a:t>The change in federal tax treatment generally did not change the state tax treatment of same-sex couples. In states where same-sex marriage is lawful, married same-sex couples can file their federal and state tax returns jointly. In non-recognition states, however, same-sex spouses generally must continue to file separate state returns even though they can file joint federal returns.</a:t>
            </a:r>
          </a:p>
          <a:p>
            <a:endParaRPr lang="en-US" sz="1200" b="0" i="0" u="none" strike="noStrike" kern="1200" baseline="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The White House announced on Friday clarified rules on coverage for same-sex marriages to be implemented next year. The new rules apply to plans sold on the federal exchange as well as some individual and group plans sold elsewhere. Although only 17 states have legalized gay marriage, millions of same-sex partners gain more equal treatment in the distribution of health coverage across the United States. </a:t>
            </a:r>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There are two large exceptions to the move. The policy will not apply to “grandfathered” plans that were active when the Affordable Care Act was passed in 2010, though these plans represent a shrinking percentage of the market. Medicaid coverage for low-income Americans will also be exempt, as it is run at the state level. </a:t>
            </a:r>
            <a:r>
              <a:rPr lang="en-US" sz="1200" kern="1200" dirty="0" err="1" smtClean="0">
                <a:solidFill>
                  <a:schemeClr val="tx1"/>
                </a:solidFill>
                <a:effectLst/>
                <a:latin typeface="Arial" charset="0"/>
                <a:ea typeface="+mn-ea"/>
                <a:cs typeface="Arial" charset="0"/>
              </a:rPr>
              <a:t>HHS</a:t>
            </a:r>
            <a:r>
              <a:rPr lang="en-US" sz="1200" kern="1200" dirty="0" smtClean="0">
                <a:solidFill>
                  <a:schemeClr val="tx1"/>
                </a:solidFill>
                <a:effectLst/>
                <a:latin typeface="Arial" charset="0"/>
                <a:ea typeface="+mn-ea"/>
                <a:cs typeface="Arial" charset="0"/>
              </a:rPr>
              <a:t> officials have encouraged state authorities and insurance companies to voluntarily offer the same equality of benefits.</a:t>
            </a:r>
          </a:p>
          <a:p>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29</a:t>
            </a:fld>
            <a:endParaRPr lang="en-US" dirty="0"/>
          </a:p>
        </p:txBody>
      </p:sp>
    </p:spTree>
    <p:extLst>
      <p:ext uri="{BB962C8B-B14F-4D97-AF65-F5344CB8AC3E}">
        <p14:creationId xmlns:p14="http://schemas.microsoft.com/office/powerpoint/2010/main" val="359272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7</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federal government recognized — for federal tax and other purposes — all lawful same-sex marriages, regardless of the marriage laws of the couple’s state of residence.</a:t>
            </a:r>
          </a:p>
          <a:p>
            <a:endParaRPr lang="en-US" sz="1200" b="0" i="0" u="none" strike="noStrike" kern="1200" baseline="0" dirty="0" smtClean="0">
              <a:solidFill>
                <a:schemeClr val="tx1"/>
              </a:solidFill>
              <a:latin typeface="Arial" charset="0"/>
              <a:ea typeface="+mn-ea"/>
              <a:cs typeface="Arial" charset="0"/>
            </a:endParaRPr>
          </a:p>
          <a:p>
            <a:r>
              <a:rPr lang="en-US" sz="1200" b="0" i="0" u="none" strike="noStrike" kern="1200" baseline="0" dirty="0" smtClean="0">
                <a:solidFill>
                  <a:schemeClr val="tx1"/>
                </a:solidFill>
                <a:latin typeface="Arial" charset="0"/>
                <a:ea typeface="+mn-ea"/>
                <a:cs typeface="Arial" charset="0"/>
              </a:rPr>
              <a:t>The change in federal tax treatment generally did not change the state tax treatment of same-sex couples. In states where same-sex marriage is lawful, married same-sex couples can file their federal and state tax returns jointly. In non-recognition states, however, same-sex spouses generally must continue to file separate state returns even though they can file joint federal returns.</a:t>
            </a:r>
          </a:p>
          <a:p>
            <a:endParaRPr lang="en-US" sz="1200" b="0" i="0" u="none" strike="noStrike" kern="1200" baseline="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The White House announced on Friday clarified rules on coverage for same-sex marriages to be implemented next year. The new rules apply to plans sold on the federal exchange as well as some individual and group plans sold elsewhere. Although only 17 states have legalized gay marriage, millions of same-sex partners gain more equal treatment in the distribution of health coverage across the United States. </a:t>
            </a:r>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Arial" charset="0"/>
              </a:rPr>
              <a:t>There are two large exceptions to the move. The policy will not apply to “grandfathered” plans that were active when the Affordable Care Act was passed in 2010, though these plans represent a shrinking percentage of the market. Medicaid coverage for low-income Americans will also be exempt, as it is run at the state level. </a:t>
            </a:r>
            <a:r>
              <a:rPr lang="en-US" sz="1200" kern="1200" dirty="0" err="1" smtClean="0">
                <a:solidFill>
                  <a:schemeClr val="tx1"/>
                </a:solidFill>
                <a:effectLst/>
                <a:latin typeface="Arial" charset="0"/>
                <a:ea typeface="+mn-ea"/>
                <a:cs typeface="Arial" charset="0"/>
              </a:rPr>
              <a:t>HHS</a:t>
            </a:r>
            <a:r>
              <a:rPr lang="en-US" sz="1200" kern="1200" dirty="0" smtClean="0">
                <a:solidFill>
                  <a:schemeClr val="tx1"/>
                </a:solidFill>
                <a:effectLst/>
                <a:latin typeface="Arial" charset="0"/>
                <a:ea typeface="+mn-ea"/>
                <a:cs typeface="Arial" charset="0"/>
              </a:rPr>
              <a:t> officials have encouraged state authorities and insurance companies to voluntarily offer the same equality of benefits.</a:t>
            </a:r>
          </a:p>
          <a:p>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30</a:t>
            </a:fld>
            <a:endParaRPr lang="en-US" dirty="0"/>
          </a:p>
        </p:txBody>
      </p:sp>
    </p:spTree>
    <p:extLst>
      <p:ext uri="{BB962C8B-B14F-4D97-AF65-F5344CB8AC3E}">
        <p14:creationId xmlns:p14="http://schemas.microsoft.com/office/powerpoint/2010/main" val="359272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8</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9</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10</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Arial" charset="0"/>
              <a:ea typeface="+mn-ea"/>
              <a:cs typeface="Arial" charset="0"/>
            </a:endParaRPr>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11</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12</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u="none" strike="noStrike" kern="1200" baseline="0" dirty="0" smtClean="0">
                <a:solidFill>
                  <a:schemeClr val="tx1"/>
                </a:solidFill>
                <a:latin typeface="Arial" charset="0"/>
                <a:ea typeface="+mn-ea"/>
                <a:cs typeface="Arial" charset="0"/>
              </a:rPr>
              <a:t>Under the common law standard, an employment relationship exists when the person for whom the services are performed has the right to control and direct the individual who performs the services, not only as to the result to be accomplished by the work but also as to the details and means by which that result is accomplished. </a:t>
            </a:r>
          </a:p>
          <a:p>
            <a:pPr marL="0" indent="0">
              <a:buNone/>
            </a:pPr>
            <a:endParaRPr lang="en-US" sz="1200" b="0" i="0" u="none" strike="noStrike" kern="1200" baseline="0" dirty="0" smtClean="0">
              <a:solidFill>
                <a:schemeClr val="tx1"/>
              </a:solidFill>
              <a:latin typeface="Arial" charset="0"/>
              <a:ea typeface="+mn-ea"/>
              <a:cs typeface="Arial" charset="0"/>
            </a:endParaRPr>
          </a:p>
          <a:p>
            <a:pPr marL="0" indent="0">
              <a:buNone/>
            </a:pPr>
            <a:r>
              <a:rPr lang="en-US" sz="1200" b="0" i="0" u="none" strike="noStrike" kern="1200" baseline="0" dirty="0" smtClean="0">
                <a:solidFill>
                  <a:schemeClr val="tx1"/>
                </a:solidFill>
                <a:latin typeface="Arial" charset="0"/>
                <a:ea typeface="+mn-ea"/>
                <a:cs typeface="Arial" charset="0"/>
              </a:rPr>
              <a:t>Under the common law standard, an employment relationship exists if an employee is subject to the will and control of the employer not only as to what shall be done but how it shall be done. In this connection, it is not necessary that the employer actually direct or control the manner in which the services are performed; it is sufficient if the employer has the right to do so. </a:t>
            </a:r>
          </a:p>
          <a:p>
            <a:pPr marL="0" indent="0">
              <a:buNone/>
            </a:pPr>
            <a:endParaRPr lang="en-US" sz="1200" b="0" i="0" u="none" strike="noStrike" kern="1200" baseline="0" dirty="0" smtClean="0">
              <a:solidFill>
                <a:schemeClr val="tx1"/>
              </a:solidFill>
              <a:latin typeface="Arial" charset="0"/>
              <a:ea typeface="+mn-ea"/>
              <a:cs typeface="Arial" charset="0"/>
            </a:endParaRPr>
          </a:p>
          <a:p>
            <a:pPr marL="0" indent="0">
              <a:buNone/>
            </a:pPr>
            <a:r>
              <a:rPr lang="en-US" sz="1200" b="0" i="0" u="none" strike="noStrike" kern="1200" baseline="0" dirty="0" smtClean="0">
                <a:solidFill>
                  <a:schemeClr val="tx1"/>
                </a:solidFill>
                <a:latin typeface="Arial" charset="0"/>
                <a:ea typeface="+mn-ea"/>
                <a:cs typeface="Arial" charset="0"/>
              </a:rPr>
              <a:t>In addition, for purposes of the employer mandate, a sole proprietor, a partner in a partnership, or a 2-percent S corporation shareholder is not considered an employee.</a:t>
            </a: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13</a:t>
            </a:fld>
            <a:endParaRPr lang="en-US" dirty="0"/>
          </a:p>
        </p:txBody>
      </p:sp>
    </p:spTree>
    <p:extLst>
      <p:ext uri="{BB962C8B-B14F-4D97-AF65-F5344CB8AC3E}">
        <p14:creationId xmlns:p14="http://schemas.microsoft.com/office/powerpoint/2010/main" val="2366010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B68856C9-26FD-463E-A8B2-5321665C75D3}" type="slidenum">
              <a:rPr lang="en-US" smtClean="0"/>
              <a:pPr/>
              <a:t>14</a:t>
            </a:fld>
            <a:endParaRPr lang="en-US" dirty="0"/>
          </a:p>
        </p:txBody>
      </p:sp>
    </p:spTree>
    <p:extLst>
      <p:ext uri="{BB962C8B-B14F-4D97-AF65-F5344CB8AC3E}">
        <p14:creationId xmlns:p14="http://schemas.microsoft.com/office/powerpoint/2010/main" val="2366010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6781800" cy="4572000"/>
          </a:xfrm>
          <a:prstGeom prst="rect">
            <a:avLst/>
          </a:prstGeom>
          <a:solidFill>
            <a:srgbClr val="A2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noFill/>
            </a:endParaRPr>
          </a:p>
        </p:txBody>
      </p:sp>
      <p:sp>
        <p:nvSpPr>
          <p:cNvPr id="69635" name="Rectangle 3"/>
          <p:cNvSpPr>
            <a:spLocks noGrp="1" noChangeArrowheads="1"/>
          </p:cNvSpPr>
          <p:nvPr>
            <p:ph type="subTitle" idx="1"/>
          </p:nvPr>
        </p:nvSpPr>
        <p:spPr>
          <a:xfrm>
            <a:off x="141288" y="5562600"/>
            <a:ext cx="6564312" cy="1219200"/>
          </a:xfrm>
        </p:spPr>
        <p:txBody>
          <a:bodyPr/>
          <a:lstStyle>
            <a:lvl1pPr marL="0" indent="0" algn="ctr">
              <a:buFontTx/>
              <a:buNone/>
              <a:defRPr sz="1800"/>
            </a:lvl1pPr>
          </a:lstStyle>
          <a:p>
            <a:r>
              <a:rPr lang="en-US" smtClean="0"/>
              <a:t>Click to edit Master subtitle style</a:t>
            </a:r>
            <a:endParaRPr lang="en-US"/>
          </a:p>
        </p:txBody>
      </p:sp>
      <p:sp>
        <p:nvSpPr>
          <p:cNvPr id="69639" name="Rectangle 7"/>
          <p:cNvSpPr>
            <a:spLocks noChangeArrowheads="1"/>
          </p:cNvSpPr>
          <p:nvPr/>
        </p:nvSpPr>
        <p:spPr bwMode="auto">
          <a:xfrm>
            <a:off x="0" y="4572000"/>
            <a:ext cx="6781800" cy="838200"/>
          </a:xfrm>
          <a:prstGeom prst="rect">
            <a:avLst/>
          </a:prstGeom>
          <a:solidFill>
            <a:srgbClr val="21578A"/>
          </a:solidFill>
          <a:ln w="9525">
            <a:noFill/>
            <a:miter lim="800000"/>
            <a:headEnd/>
            <a:tailEnd/>
          </a:ln>
          <a:effectLst/>
        </p:spPr>
        <p:txBody>
          <a:bodyPr wrap="none" anchor="ctr"/>
          <a:lstStyle/>
          <a:p>
            <a:endParaRPr lang="en-US" dirty="0">
              <a:ln>
                <a:noFill/>
              </a:ln>
            </a:endParaRPr>
          </a:p>
        </p:txBody>
      </p:sp>
      <p:sp>
        <p:nvSpPr>
          <p:cNvPr id="69641" name="Rectangle 9"/>
          <p:cNvSpPr>
            <a:spLocks noChangeArrowheads="1"/>
          </p:cNvSpPr>
          <p:nvPr/>
        </p:nvSpPr>
        <p:spPr bwMode="auto">
          <a:xfrm>
            <a:off x="4800600" y="-266700"/>
            <a:ext cx="1828800" cy="571500"/>
          </a:xfrm>
          <a:prstGeom prst="rect">
            <a:avLst/>
          </a:prstGeom>
          <a:solidFill>
            <a:srgbClr val="895C9E">
              <a:alpha val="60001"/>
            </a:srgbClr>
          </a:solidFill>
          <a:ln w="9525">
            <a:noFill/>
            <a:miter lim="800000"/>
            <a:headEnd/>
            <a:tailEnd/>
          </a:ln>
          <a:effectLst/>
        </p:spPr>
        <p:txBody>
          <a:bodyPr wrap="none" anchor="ctr"/>
          <a:lstStyle/>
          <a:p>
            <a:endParaRPr lang="en-US" dirty="0"/>
          </a:p>
        </p:txBody>
      </p:sp>
      <p:sp>
        <p:nvSpPr>
          <p:cNvPr id="69642"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sp>
        <p:nvSpPr>
          <p:cNvPr id="69634" name="Rectangle 2"/>
          <p:cNvSpPr>
            <a:spLocks noGrp="1" noChangeArrowheads="1"/>
          </p:cNvSpPr>
          <p:nvPr>
            <p:ph type="ctrTitle"/>
          </p:nvPr>
        </p:nvSpPr>
        <p:spPr>
          <a:xfrm>
            <a:off x="53975" y="4648200"/>
            <a:ext cx="6651625" cy="685800"/>
          </a:xfrm>
        </p:spPr>
        <p:txBody>
          <a:bodyPr/>
          <a:lstStyle>
            <a:lvl1pPr algn="ctr">
              <a:defRPr sz="1800"/>
            </a:lvl1pPr>
          </a:lstStyle>
          <a:p>
            <a:r>
              <a:rPr lang="en-US" smtClean="0"/>
              <a:t>Click to edit Master title style</a:t>
            </a:r>
            <a:endParaRPr lang="en-US"/>
          </a:p>
        </p:txBody>
      </p:sp>
      <p:pic>
        <p:nvPicPr>
          <p:cNvPr id="69644" name="Picture 12" descr="PSHP logo_fin_v_rgb"/>
          <p:cNvPicPr>
            <a:picLocks noChangeAspect="1" noChangeArrowheads="1"/>
          </p:cNvPicPr>
          <p:nvPr/>
        </p:nvPicPr>
        <p:blipFill>
          <a:blip r:embed="rId2" cstate="print"/>
          <a:srcRect/>
          <a:stretch>
            <a:fillRect/>
          </a:stretch>
        </p:blipFill>
        <p:spPr bwMode="auto">
          <a:xfrm>
            <a:off x="7391400" y="5967413"/>
            <a:ext cx="1600200" cy="814387"/>
          </a:xfrm>
          <a:prstGeom prst="rect">
            <a:avLst/>
          </a:prstGeom>
          <a:noFill/>
        </p:spPr>
      </p:pic>
      <p:sp>
        <p:nvSpPr>
          <p:cNvPr id="69652" name="Rectangle 20"/>
          <p:cNvSpPr>
            <a:spLocks noGrp="1" noChangeArrowheads="1"/>
          </p:cNvSpPr>
          <p:nvPr>
            <p:ph type="ftr" sz="quarter" idx="3"/>
          </p:nvPr>
        </p:nvSpPr>
        <p:spPr bwMode="auto">
          <a:xfrm>
            <a:off x="4781550" y="152400"/>
            <a:ext cx="18288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2400" b="1">
                <a:solidFill>
                  <a:schemeClr val="bg1"/>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0"/>
            <a:ext cx="20955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1341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934200" cy="7159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1430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9342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4724400"/>
          </a:xfrm>
        </p:spPr>
        <p:txBody>
          <a:bodyPr/>
          <a:lstStyle/>
          <a:p>
            <a:r>
              <a:rPr lang="en-US" dirty="0" smtClean="0"/>
              <a:t>Click icon to add table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bwMode="auto">
          <a:xfrm>
            <a:off x="457200" y="11430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8615" name="Picture 7" descr="PSHP logo_fin_v_rgb"/>
          <p:cNvPicPr>
            <a:picLocks noChangeAspect="1" noChangeArrowheads="1"/>
          </p:cNvPicPr>
          <p:nvPr/>
        </p:nvPicPr>
        <p:blipFill>
          <a:blip r:embed="rId15" cstate="print"/>
          <a:srcRect/>
          <a:stretch>
            <a:fillRect/>
          </a:stretch>
        </p:blipFill>
        <p:spPr bwMode="auto">
          <a:xfrm>
            <a:off x="7391400" y="5967413"/>
            <a:ext cx="1600200" cy="814387"/>
          </a:xfrm>
          <a:prstGeom prst="rect">
            <a:avLst/>
          </a:prstGeom>
          <a:noFill/>
        </p:spPr>
      </p:pic>
      <p:sp>
        <p:nvSpPr>
          <p:cNvPr id="68616" name="Rectangle 8"/>
          <p:cNvSpPr>
            <a:spLocks noChangeArrowheads="1"/>
          </p:cNvSpPr>
          <p:nvPr/>
        </p:nvSpPr>
        <p:spPr bwMode="auto">
          <a:xfrm>
            <a:off x="7315200" y="0"/>
            <a:ext cx="1828800" cy="342900"/>
          </a:xfrm>
          <a:prstGeom prst="rect">
            <a:avLst/>
          </a:prstGeom>
          <a:solidFill>
            <a:srgbClr val="895C9E">
              <a:alpha val="60001"/>
            </a:srgbClr>
          </a:solidFill>
          <a:ln w="9525">
            <a:noFill/>
            <a:miter lim="800000"/>
            <a:headEnd/>
            <a:tailEnd/>
          </a:ln>
          <a:effectLst/>
        </p:spPr>
        <p:txBody>
          <a:bodyPr wrap="none" anchor="ctr"/>
          <a:lstStyle/>
          <a:p>
            <a:endParaRPr lang="en-US" dirty="0"/>
          </a:p>
        </p:txBody>
      </p:sp>
      <p:sp>
        <p:nvSpPr>
          <p:cNvPr id="68617" name="Rectangle 9"/>
          <p:cNvSpPr>
            <a:spLocks noChangeArrowheads="1"/>
          </p:cNvSpPr>
          <p:nvPr/>
        </p:nvSpPr>
        <p:spPr bwMode="auto">
          <a:xfrm>
            <a:off x="7315200" y="228600"/>
            <a:ext cx="1828800" cy="533400"/>
          </a:xfrm>
          <a:prstGeom prst="rect">
            <a:avLst/>
          </a:prstGeom>
          <a:solidFill>
            <a:srgbClr val="895C9E"/>
          </a:solidFill>
          <a:ln w="9525">
            <a:noFill/>
            <a:miter lim="800000"/>
            <a:headEnd/>
            <a:tailEnd/>
          </a:ln>
          <a:effectLst/>
        </p:spPr>
        <p:txBody>
          <a:bodyPr wrap="none" anchor="ctr"/>
          <a:lstStyle/>
          <a:p>
            <a:endParaRPr lang="en-US" dirty="0"/>
          </a:p>
        </p:txBody>
      </p:sp>
      <p:sp>
        <p:nvSpPr>
          <p:cNvPr id="68619" name="Rectangle 11"/>
          <p:cNvSpPr>
            <a:spLocks noChangeArrowheads="1"/>
          </p:cNvSpPr>
          <p:nvPr/>
        </p:nvSpPr>
        <p:spPr bwMode="auto">
          <a:xfrm>
            <a:off x="0" y="0"/>
            <a:ext cx="7315200" cy="762000"/>
          </a:xfrm>
          <a:prstGeom prst="rect">
            <a:avLst/>
          </a:prstGeom>
          <a:solidFill>
            <a:srgbClr val="A2AD00"/>
          </a:solidFill>
          <a:ln w="9525">
            <a:noFill/>
            <a:miter lim="800000"/>
            <a:headEnd/>
            <a:tailEnd/>
          </a:ln>
        </p:spPr>
        <p:txBody>
          <a:bodyPr/>
          <a:lstStyle/>
          <a:p>
            <a:endParaRPr lang="en-US" sz="4000" b="1" dirty="0">
              <a:solidFill>
                <a:schemeClr val="bg1"/>
              </a:solidFill>
            </a:endParaRPr>
          </a:p>
        </p:txBody>
      </p:sp>
      <p:sp>
        <p:nvSpPr>
          <p:cNvPr id="68610" name="Rectangle 2"/>
          <p:cNvSpPr>
            <a:spLocks noGrp="1" noChangeArrowheads="1"/>
          </p:cNvSpPr>
          <p:nvPr>
            <p:ph type="title"/>
          </p:nvPr>
        </p:nvSpPr>
        <p:spPr bwMode="auto">
          <a:xfrm>
            <a:off x="304800" y="0"/>
            <a:ext cx="69342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eaLnBrk="1" fontAlgn="base" hangingPunct="1">
        <a:spcBef>
          <a:spcPct val="0"/>
        </a:spcBef>
        <a:spcAft>
          <a:spcPct val="0"/>
        </a:spcAft>
        <a:defRPr sz="4000" b="1">
          <a:solidFill>
            <a:schemeClr val="bg1"/>
          </a:solidFill>
          <a:latin typeface="+mj-lt"/>
          <a:ea typeface="+mj-ea"/>
          <a:cs typeface="+mj-cs"/>
        </a:defRPr>
      </a:lvl1pPr>
      <a:lvl2pPr algn="l" rtl="0" eaLnBrk="1" fontAlgn="base" hangingPunct="1">
        <a:spcBef>
          <a:spcPct val="0"/>
        </a:spcBef>
        <a:spcAft>
          <a:spcPct val="0"/>
        </a:spcAft>
        <a:defRPr sz="4000" b="1">
          <a:solidFill>
            <a:schemeClr val="bg1"/>
          </a:solidFill>
          <a:latin typeface="Arial" charset="0"/>
          <a:cs typeface="Arial" charset="0"/>
        </a:defRPr>
      </a:lvl2pPr>
      <a:lvl3pPr algn="l" rtl="0" eaLnBrk="1" fontAlgn="base" hangingPunct="1">
        <a:spcBef>
          <a:spcPct val="0"/>
        </a:spcBef>
        <a:spcAft>
          <a:spcPct val="0"/>
        </a:spcAft>
        <a:defRPr sz="4000" b="1">
          <a:solidFill>
            <a:schemeClr val="bg1"/>
          </a:solidFill>
          <a:latin typeface="Arial" charset="0"/>
          <a:cs typeface="Arial" charset="0"/>
        </a:defRPr>
      </a:lvl3pPr>
      <a:lvl4pPr algn="l" rtl="0" eaLnBrk="1" fontAlgn="base" hangingPunct="1">
        <a:spcBef>
          <a:spcPct val="0"/>
        </a:spcBef>
        <a:spcAft>
          <a:spcPct val="0"/>
        </a:spcAft>
        <a:defRPr sz="4000" b="1">
          <a:solidFill>
            <a:schemeClr val="bg1"/>
          </a:solidFill>
          <a:latin typeface="Arial" charset="0"/>
          <a:cs typeface="Arial" charset="0"/>
        </a:defRPr>
      </a:lvl4pPr>
      <a:lvl5pPr algn="l" rtl="0" eaLnBrk="1" fontAlgn="base" hangingPunct="1">
        <a:spcBef>
          <a:spcPct val="0"/>
        </a:spcBef>
        <a:spcAft>
          <a:spcPct val="0"/>
        </a:spcAft>
        <a:defRPr sz="4000" b="1">
          <a:solidFill>
            <a:schemeClr val="bg1"/>
          </a:solidFill>
          <a:latin typeface="Arial" charset="0"/>
          <a:cs typeface="Arial" charset="0"/>
        </a:defRPr>
      </a:lvl5pPr>
      <a:lvl6pPr marL="457200" algn="l" rtl="0" eaLnBrk="1" fontAlgn="base" hangingPunct="1">
        <a:spcBef>
          <a:spcPct val="0"/>
        </a:spcBef>
        <a:spcAft>
          <a:spcPct val="0"/>
        </a:spcAft>
        <a:defRPr sz="4000" b="1">
          <a:solidFill>
            <a:schemeClr val="bg1"/>
          </a:solidFill>
          <a:latin typeface="Arial" charset="0"/>
          <a:cs typeface="Arial" charset="0"/>
        </a:defRPr>
      </a:lvl6pPr>
      <a:lvl7pPr marL="914400" algn="l" rtl="0" eaLnBrk="1" fontAlgn="base" hangingPunct="1">
        <a:spcBef>
          <a:spcPct val="0"/>
        </a:spcBef>
        <a:spcAft>
          <a:spcPct val="0"/>
        </a:spcAft>
        <a:defRPr sz="4000" b="1">
          <a:solidFill>
            <a:schemeClr val="bg1"/>
          </a:solidFill>
          <a:latin typeface="Arial" charset="0"/>
          <a:cs typeface="Arial" charset="0"/>
        </a:defRPr>
      </a:lvl7pPr>
      <a:lvl8pPr marL="1371600" algn="l" rtl="0" eaLnBrk="1" fontAlgn="base" hangingPunct="1">
        <a:spcBef>
          <a:spcPct val="0"/>
        </a:spcBef>
        <a:spcAft>
          <a:spcPct val="0"/>
        </a:spcAft>
        <a:defRPr sz="4000" b="1">
          <a:solidFill>
            <a:schemeClr val="bg1"/>
          </a:solidFill>
          <a:latin typeface="Arial" charset="0"/>
          <a:cs typeface="Arial" charset="0"/>
        </a:defRPr>
      </a:lvl8pPr>
      <a:lvl9pPr marL="1828800" algn="l" rtl="0" eaLnBrk="1" fontAlgn="base" hangingPunct="1">
        <a:spcBef>
          <a:spcPct val="0"/>
        </a:spcBef>
        <a:spcAft>
          <a:spcPct val="0"/>
        </a:spcAft>
        <a:defRPr sz="4000" b="1">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irs.gov/uac/Newsroom/Questions-and-Answers-on-Employer-Shared-Responsibility-Provisions-Under-the-Affordable-Care-Ac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larrygrudzien.co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What’s </a:t>
            </a:r>
            <a:r>
              <a:rPr lang="en-US" dirty="0"/>
              <a:t>happening now?</a:t>
            </a:r>
            <a:br>
              <a:rPr lang="en-US" dirty="0"/>
            </a:br>
            <a:r>
              <a:rPr lang="en-US" dirty="0"/>
              <a:t>What’s coming?</a:t>
            </a:r>
          </a:p>
        </p:txBody>
      </p:sp>
      <p:sp>
        <p:nvSpPr>
          <p:cNvPr id="2065" name="Rectangle 17"/>
          <p:cNvSpPr>
            <a:spLocks noGrp="1" noChangeArrowheads="1"/>
          </p:cNvSpPr>
          <p:nvPr>
            <p:ph type="subTitle" idx="1"/>
          </p:nvPr>
        </p:nvSpPr>
        <p:spPr/>
        <p:txBody>
          <a:bodyPr/>
          <a:lstStyle/>
          <a:p>
            <a:r>
              <a:rPr lang="en-US" dirty="0"/>
              <a:t>Norm Varin</a:t>
            </a:r>
          </a:p>
          <a:p>
            <a:r>
              <a:rPr lang="en-US" dirty="0" smtClean="0"/>
              <a:t>March 20, </a:t>
            </a:r>
            <a:r>
              <a:rPr lang="en-US" dirty="0"/>
              <a:t>2014</a:t>
            </a:r>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sp>
        <p:nvSpPr>
          <p:cNvPr id="2" name="AutoShape 2"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1174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2698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4222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descr="D:\Norm\Personal\Family\Miscellaneous\Pictures\2014 road ahe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75" y="227955"/>
            <a:ext cx="6207125" cy="4158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10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0" y="1219200"/>
            <a:ext cx="9144000" cy="4648200"/>
          </a:xfrm>
        </p:spPr>
        <p:txBody>
          <a:bodyPr/>
          <a:lstStyle/>
          <a:p>
            <a:pPr marL="58738" lvl="1" indent="0">
              <a:buNone/>
            </a:pPr>
            <a:r>
              <a:rPr lang="en-US" sz="3200" dirty="0" smtClean="0"/>
              <a:t>2015:  Applies to employer with 100+ employees</a:t>
            </a:r>
          </a:p>
          <a:p>
            <a:pPr marL="461963" lvl="2" indent="0">
              <a:buNone/>
            </a:pPr>
            <a:r>
              <a:rPr lang="en-US" dirty="0" smtClean="0"/>
              <a:t>For groups &lt;100, transition relief:</a:t>
            </a:r>
          </a:p>
          <a:p>
            <a:pPr marL="461963" lvl="2" indent="0">
              <a:buFont typeface="+mj-lt"/>
              <a:buAutoNum type="arabicPeriod"/>
            </a:pPr>
            <a:r>
              <a:rPr lang="en-US" dirty="0" smtClean="0"/>
              <a:t>Limited </a:t>
            </a:r>
            <a:r>
              <a:rPr lang="en-US" dirty="0"/>
              <a:t>Workforce </a:t>
            </a:r>
            <a:r>
              <a:rPr lang="en-US" dirty="0" smtClean="0"/>
              <a:t>Size</a:t>
            </a:r>
          </a:p>
          <a:p>
            <a:pPr marL="461963" lvl="2" indent="0">
              <a:buFont typeface="+mj-lt"/>
              <a:buAutoNum type="arabicPeriod"/>
            </a:pPr>
            <a:r>
              <a:rPr lang="en-US" dirty="0" smtClean="0"/>
              <a:t>Maintenance </a:t>
            </a:r>
            <a:r>
              <a:rPr lang="en-US" dirty="0"/>
              <a:t>of Workforce </a:t>
            </a:r>
            <a:r>
              <a:rPr lang="en-US" dirty="0" smtClean="0"/>
              <a:t>&amp; </a:t>
            </a:r>
            <a:r>
              <a:rPr lang="en-US" dirty="0"/>
              <a:t>Aggregate Hours of </a:t>
            </a:r>
            <a:r>
              <a:rPr lang="en-US" dirty="0" smtClean="0"/>
              <a:t>Service</a:t>
            </a:r>
          </a:p>
          <a:p>
            <a:pPr marL="461963" lvl="2" indent="0">
              <a:buFont typeface="+mj-lt"/>
              <a:buAutoNum type="arabicPeriod"/>
            </a:pPr>
            <a:r>
              <a:rPr lang="en-US" dirty="0" smtClean="0"/>
              <a:t>Maintenance </a:t>
            </a:r>
            <a:r>
              <a:rPr lang="en-US" dirty="0"/>
              <a:t>of Previously Offered Health Coverage</a:t>
            </a:r>
            <a:r>
              <a:rPr lang="en-US" dirty="0" smtClean="0"/>
              <a:t>.</a:t>
            </a:r>
          </a:p>
          <a:p>
            <a:pPr marL="461963" lvl="2" indent="0">
              <a:buFont typeface="+mj-lt"/>
              <a:buAutoNum type="arabicPeriod"/>
            </a:pPr>
            <a:r>
              <a:rPr lang="en-US" dirty="0"/>
              <a:t>Certification of Eligibility for Transition Relief.</a:t>
            </a:r>
          </a:p>
          <a:p>
            <a:pPr marL="58738" lvl="1" indent="0">
              <a:buNone/>
            </a:pPr>
            <a:r>
              <a:rPr lang="en-US" sz="3200" dirty="0"/>
              <a:t>2016:  Applies to employer with </a:t>
            </a:r>
            <a:r>
              <a:rPr lang="en-US" sz="3200" dirty="0" smtClean="0"/>
              <a:t>50+ </a:t>
            </a:r>
            <a:r>
              <a:rPr lang="en-US" sz="3200" dirty="0"/>
              <a:t>employees</a:t>
            </a:r>
          </a:p>
          <a:p>
            <a:pPr marL="400050" lvl="1" indent="0">
              <a:buNone/>
            </a:pP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16258981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7">
                                            <p:txEl>
                                              <p:pRg st="5" end="5"/>
                                            </p:txEl>
                                          </p:spTgt>
                                        </p:tgtEl>
                                        <p:attrNameLst>
                                          <p:attrName>style.visibility</p:attrName>
                                        </p:attrNameLst>
                                      </p:cBhvr>
                                      <p:to>
                                        <p:strVal val="visible"/>
                                      </p:to>
                                    </p:set>
                                    <p:anim calcmode="lin" valueType="num">
                                      <p:cBhvr additive="base">
                                        <p:cTn id="37" dur="500" fill="hold"/>
                                        <p:tgtEl>
                                          <p:spTgt spid="51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7">
                                            <p:txEl>
                                              <p:pRg st="6" end="6"/>
                                            </p:txEl>
                                          </p:spTgt>
                                        </p:tgtEl>
                                        <p:attrNameLst>
                                          <p:attrName>style.visibility</p:attrName>
                                        </p:attrNameLst>
                                      </p:cBhvr>
                                      <p:to>
                                        <p:strVal val="visible"/>
                                      </p:to>
                                    </p:set>
                                    <p:anim calcmode="lin" valueType="num">
                                      <p:cBhvr additive="base">
                                        <p:cTn id="43" dur="500" fill="hold"/>
                                        <p:tgtEl>
                                          <p:spTgt spid="51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76200" y="1524000"/>
            <a:ext cx="9144000" cy="4267200"/>
          </a:xfrm>
        </p:spPr>
        <p:txBody>
          <a:bodyPr/>
          <a:lstStyle/>
          <a:p>
            <a:pPr marL="400050" lvl="1" indent="0">
              <a:buNone/>
            </a:pPr>
            <a:r>
              <a:rPr lang="en-US" sz="3200" dirty="0" smtClean="0"/>
              <a:t>The “Offer” Requirement</a:t>
            </a:r>
          </a:p>
          <a:p>
            <a:pPr marL="400050" lvl="1" indent="0">
              <a:buNone/>
            </a:pPr>
            <a:r>
              <a:rPr lang="en-US" sz="3200" dirty="0" smtClean="0"/>
              <a:t>2015:  Transition Rule </a:t>
            </a:r>
          </a:p>
          <a:p>
            <a:pPr marL="1146175" lvl="2" indent="-231775">
              <a:buFont typeface="Arial" panose="020B0604020202020204" pitchFamily="34" charset="0"/>
              <a:buChar char="•"/>
            </a:pPr>
            <a:r>
              <a:rPr lang="en-US" sz="2800" dirty="0" smtClean="0"/>
              <a:t>offer </a:t>
            </a:r>
            <a:r>
              <a:rPr lang="en-US" sz="2800" dirty="0"/>
              <a:t>coverage to </a:t>
            </a:r>
            <a:r>
              <a:rPr lang="en-US" sz="2800" dirty="0" smtClean="0"/>
              <a:t>&gt;70</a:t>
            </a:r>
            <a:r>
              <a:rPr lang="en-US" sz="2800" dirty="0"/>
              <a:t>% of </a:t>
            </a:r>
            <a:r>
              <a:rPr lang="en-US" sz="2800" dirty="0" smtClean="0"/>
              <a:t>full-time </a:t>
            </a:r>
            <a:r>
              <a:rPr lang="en-US" sz="2800" dirty="0"/>
              <a:t>employees</a:t>
            </a:r>
            <a:r>
              <a:rPr lang="en-US" sz="2800" dirty="0" smtClean="0"/>
              <a:t>.</a:t>
            </a:r>
            <a:endParaRPr lang="en-US" sz="1800" dirty="0" smtClean="0"/>
          </a:p>
          <a:p>
            <a:pPr marL="400050" lvl="1" indent="0">
              <a:buNone/>
            </a:pPr>
            <a:r>
              <a:rPr lang="en-US" sz="3200" dirty="0" smtClean="0"/>
              <a:t>2016:  Final </a:t>
            </a:r>
            <a:r>
              <a:rPr lang="en-US" sz="3200" dirty="0"/>
              <a:t>Rule </a:t>
            </a:r>
          </a:p>
          <a:p>
            <a:pPr marL="1146175" lvl="2" indent="-231775">
              <a:buFont typeface="Arial" panose="020B0604020202020204" pitchFamily="34" charset="0"/>
              <a:buChar char="•"/>
            </a:pPr>
            <a:r>
              <a:rPr lang="en-US" sz="2800" dirty="0"/>
              <a:t>offer coverage to </a:t>
            </a:r>
            <a:r>
              <a:rPr lang="en-US" sz="2800" dirty="0" smtClean="0"/>
              <a:t>&gt;95% </a:t>
            </a:r>
            <a:r>
              <a:rPr lang="en-US" sz="2800" dirty="0"/>
              <a:t>of </a:t>
            </a:r>
            <a:r>
              <a:rPr lang="en-US" sz="2800" dirty="0" smtClean="0"/>
              <a:t>eligible employees </a:t>
            </a:r>
            <a:r>
              <a:rPr lang="en-US" sz="2800" b="1" dirty="0" smtClean="0"/>
              <a:t>and dependents</a:t>
            </a:r>
            <a:r>
              <a:rPr lang="en-US" sz="2800" dirty="0" smtClean="0"/>
              <a:t>.</a:t>
            </a:r>
            <a:endParaRPr lang="en-US" sz="2800" dirty="0"/>
          </a:p>
          <a:p>
            <a:pPr marL="800100" lvl="2" indent="0">
              <a:buNone/>
            </a:pPr>
            <a:endParaRPr lang="en-US" sz="2000" dirty="0" smtClean="0"/>
          </a:p>
          <a:p>
            <a:pPr marL="1543050" lvl="2" indent="-742950">
              <a:buFont typeface="+mj-lt"/>
              <a:buAutoNum type="arabicPeriod"/>
            </a:pPr>
            <a:endParaRPr lang="en-US" sz="2000" dirty="0"/>
          </a:p>
          <a:p>
            <a:pPr marL="400050" lvl="1" indent="0">
              <a:buNone/>
            </a:pPr>
            <a:endParaRPr lang="en-US" dirty="0"/>
          </a:p>
          <a:p>
            <a:pPr marL="400050" lvl="1" indent="0">
              <a:buNone/>
            </a:pP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10873449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0" y="990600"/>
            <a:ext cx="9144000" cy="4876800"/>
          </a:xfrm>
        </p:spPr>
        <p:txBody>
          <a:bodyPr/>
          <a:lstStyle/>
          <a:p>
            <a:pPr marL="400050" lvl="1" indent="0">
              <a:buNone/>
            </a:pPr>
            <a:r>
              <a:rPr lang="en-US" dirty="0" smtClean="0"/>
              <a:t>2015:  Non-Calendar Year Transition</a:t>
            </a:r>
          </a:p>
          <a:p>
            <a:pPr marL="800100" lvl="2" indent="0">
              <a:buNone/>
            </a:pPr>
            <a:r>
              <a:rPr lang="en-US" sz="2000" dirty="0" smtClean="0"/>
              <a:t>Not </a:t>
            </a:r>
            <a:r>
              <a:rPr lang="en-US" sz="2000" dirty="0"/>
              <a:t>required to comply with section 4980H until the start of their plan years in </a:t>
            </a:r>
            <a:r>
              <a:rPr lang="en-US" sz="2000" dirty="0" smtClean="0"/>
              <a:t>2015…</a:t>
            </a:r>
          </a:p>
          <a:p>
            <a:pPr marL="1543050" lvl="2" indent="-742950">
              <a:buFont typeface="+mj-lt"/>
              <a:buAutoNum type="arabicPeriod"/>
            </a:pPr>
            <a:r>
              <a:rPr lang="en-US" sz="2000" dirty="0"/>
              <a:t>Maintained non-calendar year plan before December 27, 2012,</a:t>
            </a:r>
            <a:endParaRPr lang="en-US" sz="2000" dirty="0" smtClean="0"/>
          </a:p>
          <a:p>
            <a:pPr marL="1543050" lvl="2" indent="-742950">
              <a:buFont typeface="+mj-lt"/>
              <a:buAutoNum type="arabicPeriod"/>
            </a:pPr>
            <a:r>
              <a:rPr lang="en-US" sz="2000" dirty="0"/>
              <a:t>Did not modify plan year after December 27, 2012,</a:t>
            </a:r>
            <a:endParaRPr lang="en-US" sz="2000" dirty="0" smtClean="0"/>
          </a:p>
          <a:p>
            <a:pPr marL="1543050" lvl="2" indent="-742950">
              <a:buFont typeface="+mj-lt"/>
              <a:buAutoNum type="arabicPeriod"/>
            </a:pPr>
            <a:r>
              <a:rPr lang="en-US" sz="2000" dirty="0"/>
              <a:t>Did not change eligibility rules after February 9, 2014</a:t>
            </a:r>
            <a:r>
              <a:rPr lang="en-US" sz="2000" dirty="0" smtClean="0"/>
              <a:t>.</a:t>
            </a:r>
          </a:p>
          <a:p>
            <a:pPr marL="800100" lvl="2" indent="0">
              <a:buNone/>
            </a:pPr>
            <a:r>
              <a:rPr lang="en-US" sz="2000" dirty="0" smtClean="0"/>
              <a:t>Group </a:t>
            </a:r>
            <a:r>
              <a:rPr lang="en-US" sz="2000" dirty="0"/>
              <a:t>needs to have met one of two coverage tests. </a:t>
            </a:r>
          </a:p>
          <a:p>
            <a:pPr marL="1543050" lvl="2" indent="-742950">
              <a:buFont typeface="+mj-lt"/>
              <a:buAutoNum type="arabicPeriod"/>
            </a:pPr>
            <a:r>
              <a:rPr lang="en-US" sz="2000" dirty="0"/>
              <a:t>the plan needs to have been either offering coverage to at least </a:t>
            </a:r>
            <a:r>
              <a:rPr lang="en-US" sz="2000" dirty="0" smtClean="0"/>
              <a:t>33% of </a:t>
            </a:r>
            <a:r>
              <a:rPr lang="en-US" sz="2000" dirty="0"/>
              <a:t>all employees or covering </a:t>
            </a:r>
            <a:r>
              <a:rPr lang="en-US" sz="2000" dirty="0" smtClean="0"/>
              <a:t>&gt;25% </a:t>
            </a:r>
            <a:r>
              <a:rPr lang="en-US" sz="2000" dirty="0"/>
              <a:t>of </a:t>
            </a:r>
            <a:r>
              <a:rPr lang="en-US" sz="2000" dirty="0" smtClean="0"/>
              <a:t>entire </a:t>
            </a:r>
            <a:r>
              <a:rPr lang="en-US" sz="2000" dirty="0"/>
              <a:t>workforce, including part-time workers</a:t>
            </a:r>
            <a:r>
              <a:rPr lang="en-US" sz="2000" dirty="0" smtClean="0"/>
              <a:t>.</a:t>
            </a:r>
          </a:p>
          <a:p>
            <a:pPr marL="1543050" lvl="2" indent="-742950">
              <a:buFont typeface="+mj-lt"/>
              <a:buAutoNum type="arabicPeriod"/>
            </a:pPr>
            <a:r>
              <a:rPr lang="en-US" sz="2000" dirty="0"/>
              <a:t>the group would have to demonstrate </a:t>
            </a:r>
            <a:r>
              <a:rPr lang="en-US" sz="2000" dirty="0" smtClean="0"/>
              <a:t>it </a:t>
            </a:r>
            <a:r>
              <a:rPr lang="en-US" sz="2000" dirty="0"/>
              <a:t>has been offering coverage to </a:t>
            </a:r>
            <a:r>
              <a:rPr lang="en-US" sz="2000" dirty="0" smtClean="0"/>
              <a:t>&gt;50% </a:t>
            </a:r>
            <a:r>
              <a:rPr lang="en-US" sz="2000" dirty="0"/>
              <a:t>of all </a:t>
            </a:r>
            <a:r>
              <a:rPr lang="en-US" sz="2000" b="1" dirty="0"/>
              <a:t>full-time</a:t>
            </a:r>
            <a:r>
              <a:rPr lang="en-US" sz="2000" dirty="0"/>
              <a:t> employees or covering </a:t>
            </a:r>
            <a:r>
              <a:rPr lang="en-US" sz="2000" dirty="0" smtClean="0"/>
              <a:t>&gt;33% of </a:t>
            </a:r>
            <a:r>
              <a:rPr lang="en-US" sz="2000" dirty="0"/>
              <a:t>all </a:t>
            </a:r>
            <a:r>
              <a:rPr lang="en-US" sz="2000" b="1" dirty="0"/>
              <a:t>full-time</a:t>
            </a:r>
            <a:r>
              <a:rPr lang="en-US" sz="2000" dirty="0"/>
              <a:t> employees.</a:t>
            </a:r>
            <a:endParaRPr lang="en-US" sz="2000" dirty="0" smtClean="0"/>
          </a:p>
          <a:p>
            <a:pPr marL="1543050" lvl="2" indent="-742950">
              <a:buFont typeface="+mj-lt"/>
              <a:buAutoNum type="arabicPeriod"/>
            </a:pPr>
            <a:endParaRPr lang="en-US" sz="2000" dirty="0"/>
          </a:p>
          <a:p>
            <a:pPr marL="400050" lvl="1" indent="0">
              <a:buNone/>
            </a:pPr>
            <a:endParaRPr lang="en-US" dirty="0"/>
          </a:p>
          <a:p>
            <a:pPr marL="400050" lvl="1" indent="0">
              <a:buNone/>
            </a:pP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3574034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7">
                                            <p:txEl>
                                              <p:pRg st="5" end="5"/>
                                            </p:txEl>
                                          </p:spTgt>
                                        </p:tgtEl>
                                        <p:attrNameLst>
                                          <p:attrName>style.visibility</p:attrName>
                                        </p:attrNameLst>
                                      </p:cBhvr>
                                      <p:to>
                                        <p:strVal val="visible"/>
                                      </p:to>
                                    </p:set>
                                    <p:anim calcmode="lin" valueType="num">
                                      <p:cBhvr additive="base">
                                        <p:cTn id="37" dur="500" fill="hold"/>
                                        <p:tgtEl>
                                          <p:spTgt spid="51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7">
                                            <p:txEl>
                                              <p:pRg st="6" end="6"/>
                                            </p:txEl>
                                          </p:spTgt>
                                        </p:tgtEl>
                                        <p:attrNameLst>
                                          <p:attrName>style.visibility</p:attrName>
                                        </p:attrNameLst>
                                      </p:cBhvr>
                                      <p:to>
                                        <p:strVal val="visible"/>
                                      </p:to>
                                    </p:set>
                                    <p:anim calcmode="lin" valueType="num">
                                      <p:cBhvr additive="base">
                                        <p:cTn id="43" dur="500" fill="hold"/>
                                        <p:tgtEl>
                                          <p:spTgt spid="51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7">
                                            <p:txEl>
                                              <p:pRg st="7" end="7"/>
                                            </p:txEl>
                                          </p:spTgt>
                                        </p:tgtEl>
                                        <p:attrNameLst>
                                          <p:attrName>style.visibility</p:attrName>
                                        </p:attrNameLst>
                                      </p:cBhvr>
                                      <p:to>
                                        <p:strVal val="visible"/>
                                      </p:to>
                                    </p:set>
                                    <p:anim calcmode="lin" valueType="num">
                                      <p:cBhvr additive="base">
                                        <p:cTn id="49" dur="500" fill="hold"/>
                                        <p:tgtEl>
                                          <p:spTgt spid="51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1143000"/>
            <a:ext cx="8229600" cy="4724400"/>
          </a:xfrm>
        </p:spPr>
        <p:txBody>
          <a:bodyPr/>
          <a:lstStyle/>
          <a:p>
            <a:pPr marL="0" indent="0">
              <a:buNone/>
            </a:pPr>
            <a:r>
              <a:rPr lang="en-US" sz="3600" dirty="0" smtClean="0"/>
              <a:t>Applicable to employees…</a:t>
            </a:r>
          </a:p>
          <a:p>
            <a:pPr marL="400050" lvl="1" indent="0">
              <a:buNone/>
            </a:pPr>
            <a:endParaRPr lang="en-US" dirty="0" smtClean="0"/>
          </a:p>
          <a:p>
            <a:pPr marL="400050" lvl="1" indent="0">
              <a:buNone/>
            </a:pPr>
            <a:r>
              <a:rPr lang="en-US" dirty="0" smtClean="0"/>
              <a:t>an employee </a:t>
            </a:r>
            <a:r>
              <a:rPr lang="en-US" dirty="0"/>
              <a:t>is an individual who is an employee under the </a:t>
            </a:r>
            <a:r>
              <a:rPr lang="en-US" i="1" dirty="0"/>
              <a:t>common law </a:t>
            </a:r>
            <a:r>
              <a:rPr lang="en-US" dirty="0"/>
              <a:t>standard, and an employer is the person that is the employer of an employee under the common law standard</a:t>
            </a:r>
            <a:r>
              <a:rPr lang="en-US" dirty="0" smtClean="0"/>
              <a:t>.</a:t>
            </a:r>
          </a:p>
          <a:p>
            <a:pPr marL="0" indent="0">
              <a:buNone/>
            </a:pPr>
            <a:endParaRPr lang="en-US" sz="2800" dirty="0" smtClean="0"/>
          </a:p>
        </p:txBody>
      </p:sp>
    </p:spTree>
    <p:extLst>
      <p:ext uri="{BB962C8B-B14F-4D97-AF65-F5344CB8AC3E}">
        <p14:creationId xmlns:p14="http://schemas.microsoft.com/office/powerpoint/2010/main" val="2983513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2" end="2"/>
                                            </p:txEl>
                                          </p:spTgt>
                                        </p:tgtEl>
                                        <p:attrNameLst>
                                          <p:attrName>style.visibility</p:attrName>
                                        </p:attrNameLst>
                                      </p:cBhvr>
                                      <p:to>
                                        <p:strVal val="visible"/>
                                      </p:to>
                                    </p:set>
                                    <p:anim calcmode="lin" valueType="num">
                                      <p:cBhvr additive="base">
                                        <p:cTn id="13"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0" y="990600"/>
            <a:ext cx="9144000" cy="4724400"/>
          </a:xfrm>
        </p:spPr>
        <p:txBody>
          <a:bodyPr/>
          <a:lstStyle/>
          <a:p>
            <a:pPr marL="400050" lvl="1" indent="0">
              <a:buNone/>
            </a:pPr>
            <a:r>
              <a:rPr lang="en-US" dirty="0" smtClean="0"/>
              <a:t>Employee Eligibility</a:t>
            </a:r>
          </a:p>
          <a:p>
            <a:pPr marL="857250" lvl="1" indent="-457200"/>
            <a:r>
              <a:rPr lang="en-US" dirty="0" smtClean="0"/>
              <a:t>a </a:t>
            </a:r>
            <a:r>
              <a:rPr lang="en-US" dirty="0"/>
              <a:t>“full-time employee” for any month is an employee who is employed for an average of at least 30 hours of service per week. The final regulations would treat 130 hours of service in a calendar month as the monthly equivalent of 30 hours of service per week (52 x 30) ÷ 12 = 130</a:t>
            </a:r>
            <a:r>
              <a:rPr lang="en-US" dirty="0" smtClean="0"/>
              <a:t>).</a:t>
            </a:r>
          </a:p>
          <a:p>
            <a:pPr marL="857250" lvl="1" indent="-457200"/>
            <a:r>
              <a:rPr lang="en-US" dirty="0"/>
              <a:t>A seasonal employee is an employee in a position for which the customary annual employment is six months or less.</a:t>
            </a: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34802115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0" y="1600200"/>
            <a:ext cx="9144000" cy="4267200"/>
          </a:xfrm>
        </p:spPr>
        <p:txBody>
          <a:bodyPr/>
          <a:lstStyle/>
          <a:p>
            <a:pPr marL="400050" lvl="1" indent="0">
              <a:buNone/>
            </a:pPr>
            <a:r>
              <a:rPr lang="en-US" dirty="0" smtClean="0"/>
              <a:t>Employee Eligibility</a:t>
            </a:r>
          </a:p>
          <a:p>
            <a:pPr marL="857250" lvl="1" indent="-457200"/>
            <a:r>
              <a:rPr lang="en-US" dirty="0"/>
              <a:t>“ongoing employee” is generally an employee who has been employed by the employer for at least one complete standard look back measurement period</a:t>
            </a:r>
            <a:r>
              <a:rPr lang="en-US" dirty="0" smtClean="0"/>
              <a:t>.</a:t>
            </a:r>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1394177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9144" y="914400"/>
            <a:ext cx="9144000" cy="5715000"/>
          </a:xfrm>
        </p:spPr>
        <p:txBody>
          <a:bodyPr/>
          <a:lstStyle/>
          <a:p>
            <a:pPr marL="400050" lvl="1" indent="0">
              <a:buNone/>
            </a:pPr>
            <a:r>
              <a:rPr lang="en-US" dirty="0" smtClean="0"/>
              <a:t>Minimum Essential Coverage (</a:t>
            </a:r>
            <a:r>
              <a:rPr lang="en-US" dirty="0" err="1" smtClean="0"/>
              <a:t>MEC</a:t>
            </a:r>
            <a:r>
              <a:rPr lang="en-US" dirty="0" smtClean="0"/>
              <a:t>)	</a:t>
            </a:r>
          </a:p>
          <a:p>
            <a:pPr marL="400050" lvl="1" indent="0">
              <a:buNone/>
            </a:pPr>
            <a:r>
              <a:rPr lang="en-US" dirty="0"/>
              <a:t>Under Code Section 5000A(f)(1), </a:t>
            </a:r>
            <a:r>
              <a:rPr lang="en-US" dirty="0" smtClean="0"/>
              <a:t>means </a:t>
            </a:r>
            <a:r>
              <a:rPr lang="en-US" dirty="0"/>
              <a:t>coverage under any of the following: </a:t>
            </a:r>
            <a:endParaRPr lang="en-US" dirty="0" smtClean="0"/>
          </a:p>
          <a:p>
            <a:pPr marL="914400" lvl="1" indent="-514350">
              <a:buAutoNum type="alphaLcParenBoth"/>
            </a:pPr>
            <a:r>
              <a:rPr lang="en-US" sz="2400" dirty="0" smtClean="0"/>
              <a:t>a </a:t>
            </a:r>
            <a:r>
              <a:rPr lang="en-US" sz="2400" dirty="0"/>
              <a:t>government-sponsored program, including coverage under Medicare Part A, Medicaid, the CHIP program, and TRICARE; </a:t>
            </a:r>
            <a:endParaRPr lang="en-US" sz="2400" dirty="0" smtClean="0"/>
          </a:p>
          <a:p>
            <a:pPr marL="914400" lvl="1" indent="-514350">
              <a:buAutoNum type="alphaLcParenBoth"/>
            </a:pPr>
            <a:r>
              <a:rPr lang="en-US" sz="2400" dirty="0" smtClean="0"/>
              <a:t>an </a:t>
            </a:r>
            <a:r>
              <a:rPr lang="en-US" sz="2400" dirty="0"/>
              <a:t>“eligible employer-sponsored plan;” </a:t>
            </a:r>
            <a:endParaRPr lang="en-US" sz="2400" dirty="0" smtClean="0"/>
          </a:p>
          <a:p>
            <a:pPr marL="914400" lvl="1" indent="-514350">
              <a:buAutoNum type="alphaLcParenBoth"/>
            </a:pPr>
            <a:r>
              <a:rPr lang="en-US" sz="2400" dirty="0" smtClean="0"/>
              <a:t>a </a:t>
            </a:r>
            <a:r>
              <a:rPr lang="en-US" sz="2400" dirty="0"/>
              <a:t>health plan offered in the individual market; </a:t>
            </a:r>
            <a:endParaRPr lang="en-US" sz="2400" dirty="0" smtClean="0"/>
          </a:p>
          <a:p>
            <a:pPr marL="914400" lvl="1" indent="-514350">
              <a:buAutoNum type="alphaLcParenBoth"/>
            </a:pPr>
            <a:r>
              <a:rPr lang="en-US" sz="2400" dirty="0" smtClean="0"/>
              <a:t>a </a:t>
            </a:r>
            <a:r>
              <a:rPr lang="en-US" sz="2400" dirty="0"/>
              <a:t>grandfathered health plan; or </a:t>
            </a:r>
            <a:endParaRPr lang="en-US" sz="2400" dirty="0" smtClean="0"/>
          </a:p>
          <a:p>
            <a:pPr marL="914400" lvl="1" indent="-514350">
              <a:buAutoNum type="alphaLcParenBoth"/>
            </a:pPr>
            <a:r>
              <a:rPr lang="en-US" sz="2400" dirty="0" smtClean="0"/>
              <a:t>other </a:t>
            </a:r>
            <a:r>
              <a:rPr lang="en-US" sz="2400" dirty="0"/>
              <a:t>health benefits coverage (such as a State health benefits risk pool) as the Department of Health and Human Services (“</a:t>
            </a:r>
            <a:r>
              <a:rPr lang="en-US" sz="2400" dirty="0" err="1"/>
              <a:t>HHS</a:t>
            </a:r>
            <a:r>
              <a:rPr lang="en-US" sz="2400" dirty="0"/>
              <a:t>”) recognizes.</a:t>
            </a: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7419086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7">
                                            <p:txEl>
                                              <p:pRg st="5" end="5"/>
                                            </p:txEl>
                                          </p:spTgt>
                                        </p:tgtEl>
                                        <p:attrNameLst>
                                          <p:attrName>style.visibility</p:attrName>
                                        </p:attrNameLst>
                                      </p:cBhvr>
                                      <p:to>
                                        <p:strVal val="visible"/>
                                      </p:to>
                                    </p:set>
                                    <p:anim calcmode="lin" valueType="num">
                                      <p:cBhvr additive="base">
                                        <p:cTn id="37" dur="500" fill="hold"/>
                                        <p:tgtEl>
                                          <p:spTgt spid="51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7">
                                            <p:txEl>
                                              <p:pRg st="6" end="6"/>
                                            </p:txEl>
                                          </p:spTgt>
                                        </p:tgtEl>
                                        <p:attrNameLst>
                                          <p:attrName>style.visibility</p:attrName>
                                        </p:attrNameLst>
                                      </p:cBhvr>
                                      <p:to>
                                        <p:strVal val="visible"/>
                                      </p:to>
                                    </p:set>
                                    <p:anim calcmode="lin" valueType="num">
                                      <p:cBhvr additive="base">
                                        <p:cTn id="43" dur="500" fill="hold"/>
                                        <p:tgtEl>
                                          <p:spTgt spid="51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9144" y="914400"/>
            <a:ext cx="9144000" cy="5715000"/>
          </a:xfrm>
        </p:spPr>
        <p:txBody>
          <a:bodyPr/>
          <a:lstStyle/>
          <a:p>
            <a:pPr marL="400050" lvl="1" indent="0">
              <a:buNone/>
            </a:pPr>
            <a:r>
              <a:rPr lang="en-US" dirty="0" smtClean="0"/>
              <a:t>Minimum Essential Coverage (</a:t>
            </a:r>
            <a:r>
              <a:rPr lang="en-US" dirty="0" err="1" smtClean="0"/>
              <a:t>MEC</a:t>
            </a:r>
            <a:r>
              <a:rPr lang="en-US" dirty="0" smtClean="0"/>
              <a:t>)	</a:t>
            </a:r>
          </a:p>
          <a:p>
            <a:pPr marL="400050" lvl="1" indent="0">
              <a:buNone/>
            </a:pPr>
            <a:r>
              <a:rPr lang="en-US" dirty="0" smtClean="0"/>
              <a:t>Does NOT mean </a:t>
            </a:r>
            <a:r>
              <a:rPr lang="en-US" dirty="0"/>
              <a:t>coverage under any of the following: </a:t>
            </a:r>
            <a:endParaRPr lang="en-US" dirty="0" smtClean="0"/>
          </a:p>
          <a:p>
            <a:pPr marL="914400" lvl="1" indent="-514350">
              <a:buAutoNum type="alphaLcParenBoth"/>
            </a:pPr>
            <a:r>
              <a:rPr lang="en-US" dirty="0"/>
              <a:t>Stand-alone </a:t>
            </a:r>
            <a:r>
              <a:rPr lang="en-US" dirty="0" err="1"/>
              <a:t>HRAs</a:t>
            </a:r>
            <a:r>
              <a:rPr lang="en-US" dirty="0"/>
              <a:t> that are not integrated with a group health plan; </a:t>
            </a:r>
            <a:endParaRPr lang="en-US" dirty="0" smtClean="0"/>
          </a:p>
          <a:p>
            <a:pPr marL="914400" lvl="1" indent="-514350">
              <a:buAutoNum type="alphaLcParenBoth"/>
            </a:pPr>
            <a:r>
              <a:rPr lang="en-US" dirty="0" err="1"/>
              <a:t>HIPAA</a:t>
            </a:r>
            <a:r>
              <a:rPr lang="en-US" dirty="0"/>
              <a:t>-excepted benefits such as: stand-alone vision or dental, cancer-only policies, indemnity plans (hospital or disease), accident or disability plans, on-site medical clinics and other types of coverage listed in </a:t>
            </a:r>
            <a:r>
              <a:rPr lang="en-US" dirty="0" err="1"/>
              <a:t>PHSA</a:t>
            </a:r>
            <a:r>
              <a:rPr lang="en-US" dirty="0"/>
              <a:t> §2791(c) </a:t>
            </a:r>
            <a:endParaRPr lang="en-US" dirty="0" smtClean="0"/>
          </a:p>
          <a:p>
            <a:pPr marL="400050" lvl="1" indent="0">
              <a:buNone/>
            </a:pPr>
            <a:endParaRPr lang="en-US"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1856785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0" y="1066800"/>
            <a:ext cx="9144000" cy="4800600"/>
          </a:xfrm>
        </p:spPr>
        <p:txBody>
          <a:bodyPr/>
          <a:lstStyle/>
          <a:p>
            <a:pPr marL="400050" lvl="1" indent="0">
              <a:buNone/>
            </a:pPr>
            <a:r>
              <a:rPr lang="en-US" dirty="0" smtClean="0"/>
              <a:t>Periods</a:t>
            </a:r>
          </a:p>
          <a:p>
            <a:pPr marL="857250" lvl="1" indent="-457200"/>
            <a:r>
              <a:rPr lang="en-US" sz="2600" dirty="0"/>
              <a:t>initial measurement period need not be based on calendar months but instead may be based on months</a:t>
            </a:r>
            <a:r>
              <a:rPr lang="en-US" sz="2600" dirty="0" smtClean="0"/>
              <a:t>,</a:t>
            </a:r>
          </a:p>
          <a:p>
            <a:pPr marL="857250" lvl="1" indent="-457200"/>
            <a:r>
              <a:rPr lang="en-US" sz="2600" dirty="0" smtClean="0"/>
              <a:t>a </a:t>
            </a:r>
            <a:r>
              <a:rPr lang="en-US" sz="2600" dirty="0"/>
              <a:t>standard look back measurement period is a defined time period of </a:t>
            </a:r>
            <a:r>
              <a:rPr lang="en-US" sz="2600" dirty="0" smtClean="0"/>
              <a:t>not less than three but </a:t>
            </a:r>
            <a:r>
              <a:rPr lang="en-US" sz="2600" dirty="0"/>
              <a:t>not more than 12 consecutive calendar months</a:t>
            </a:r>
            <a:endParaRPr lang="en-US" sz="2600" dirty="0" smtClean="0"/>
          </a:p>
          <a:p>
            <a:pPr marL="857250" lvl="1" indent="-457200"/>
            <a:r>
              <a:rPr lang="en-US" sz="2600" dirty="0" smtClean="0"/>
              <a:t>administrative period (&lt;90 days)</a:t>
            </a:r>
          </a:p>
          <a:p>
            <a:pPr marL="857250" lvl="1" indent="-457200"/>
            <a:r>
              <a:rPr lang="en-US" sz="2600" dirty="0"/>
              <a:t>a stability period </a:t>
            </a:r>
            <a:r>
              <a:rPr lang="en-US" sz="2600" dirty="0" smtClean="0"/>
              <a:t>– the </a:t>
            </a:r>
            <a:r>
              <a:rPr lang="en-US" sz="2600" dirty="0"/>
              <a:t>first period in which the employer is required to provide health coverage to the </a:t>
            </a:r>
            <a:r>
              <a:rPr lang="en-US" sz="2600" dirty="0" smtClean="0"/>
              <a:t>employee – must </a:t>
            </a:r>
            <a:r>
              <a:rPr lang="en-US" sz="2600" dirty="0"/>
              <a:t>be based on calendar months.</a:t>
            </a:r>
            <a:endParaRPr lang="en-US" sz="2600" dirty="0" smtClean="0"/>
          </a:p>
          <a:p>
            <a:pPr marL="400050" lvl="1" indent="0">
              <a:buNone/>
            </a:pPr>
            <a:endParaRPr lang="en-US" dirty="0" smtClean="0"/>
          </a:p>
          <a:p>
            <a:pPr marL="0" indent="0">
              <a:buNone/>
            </a:pPr>
            <a:endParaRPr lang="en-US" sz="2800" dirty="0" smtClean="0"/>
          </a:p>
        </p:txBody>
      </p:sp>
    </p:spTree>
    <p:extLst>
      <p:ext uri="{BB962C8B-B14F-4D97-AF65-F5344CB8AC3E}">
        <p14:creationId xmlns:p14="http://schemas.microsoft.com/office/powerpoint/2010/main" val="37618672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1219200"/>
            <a:ext cx="8229600" cy="4648200"/>
          </a:xfrm>
        </p:spPr>
        <p:txBody>
          <a:bodyPr/>
          <a:lstStyle/>
          <a:p>
            <a:pPr marL="0" indent="0">
              <a:buNone/>
            </a:pPr>
            <a:r>
              <a:rPr lang="en-US" sz="4400" dirty="0" smtClean="0"/>
              <a:t>Carrier Responsibility</a:t>
            </a:r>
          </a:p>
          <a:p>
            <a:pPr lvl="1"/>
            <a:r>
              <a:rPr lang="en-US" sz="3600" dirty="0" smtClean="0"/>
              <a:t>Guarantee Issue</a:t>
            </a:r>
          </a:p>
          <a:p>
            <a:pPr lvl="1"/>
            <a:r>
              <a:rPr lang="en-US" sz="3600" dirty="0" smtClean="0"/>
              <a:t>Guarantee Renewability</a:t>
            </a:r>
          </a:p>
          <a:p>
            <a:pPr lvl="1"/>
            <a:r>
              <a:rPr lang="en-US" sz="3600" dirty="0" smtClean="0"/>
              <a:t>Participation</a:t>
            </a:r>
          </a:p>
          <a:p>
            <a:pPr marL="0" indent="0">
              <a:buNone/>
            </a:pPr>
            <a:endParaRPr lang="en-US" sz="2800" dirty="0" smtClean="0"/>
          </a:p>
        </p:txBody>
      </p:sp>
    </p:spTree>
    <p:extLst>
      <p:ext uri="{BB962C8B-B14F-4D97-AF65-F5344CB8AC3E}">
        <p14:creationId xmlns:p14="http://schemas.microsoft.com/office/powerpoint/2010/main" val="8676335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Opening Joke (required)</a:t>
            </a:r>
            <a:endParaRPr lang="en-US" dirty="0"/>
          </a:p>
        </p:txBody>
      </p:sp>
      <p:sp>
        <p:nvSpPr>
          <p:cNvPr id="2065" name="Rectangle 17"/>
          <p:cNvSpPr>
            <a:spLocks noGrp="1" noChangeArrowheads="1"/>
          </p:cNvSpPr>
          <p:nvPr>
            <p:ph type="subTitle" idx="1"/>
          </p:nvPr>
        </p:nvSpPr>
        <p:spPr/>
        <p:txBody>
          <a:bodyPr/>
          <a:lstStyle/>
          <a:p>
            <a:endParaRPr lang="en-US" dirty="0"/>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58674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2860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990600"/>
            <a:ext cx="8229600" cy="5334000"/>
          </a:xfrm>
        </p:spPr>
        <p:txBody>
          <a:bodyPr/>
          <a:lstStyle/>
          <a:p>
            <a:pPr marL="0" indent="0">
              <a:buNone/>
            </a:pPr>
            <a:r>
              <a:rPr lang="en-US" sz="4400" dirty="0" smtClean="0"/>
              <a:t>Resources</a:t>
            </a:r>
            <a:endParaRPr lang="en-US" sz="4400" dirty="0" smtClean="0"/>
          </a:p>
          <a:p>
            <a:pPr lvl="1"/>
            <a:r>
              <a:rPr lang="en-US" sz="3600" dirty="0">
                <a:hlinkClick r:id="rId3"/>
              </a:rPr>
              <a:t>http://</a:t>
            </a:r>
            <a:r>
              <a:rPr lang="en-US" sz="3600" dirty="0" smtClean="0">
                <a:hlinkClick r:id="rId3"/>
              </a:rPr>
              <a:t>www.irs.gov/uac/Newsroom/Questions-and-Answers-on-Employer-Shared-Responsibility-Provisions-Under-the-Affordable-Care-Act</a:t>
            </a:r>
            <a:r>
              <a:rPr lang="en-US" sz="3600" dirty="0" smtClean="0"/>
              <a:t> </a:t>
            </a:r>
            <a:endParaRPr lang="en-US" sz="3600" dirty="0" smtClean="0"/>
          </a:p>
          <a:p>
            <a:pPr lvl="1"/>
            <a:r>
              <a:rPr lang="en-US" sz="3600" dirty="0" err="1" smtClean="0"/>
              <a:t>NAHU</a:t>
            </a:r>
            <a:endParaRPr lang="en-US" sz="3600" dirty="0" smtClean="0"/>
          </a:p>
          <a:p>
            <a:pPr lvl="1"/>
            <a:r>
              <a:rPr lang="en-US" sz="3600" u="sng" dirty="0" smtClean="0">
                <a:hlinkClick r:id="rId4"/>
              </a:rPr>
              <a:t>www.larrygrudzien.com</a:t>
            </a:r>
            <a:endParaRPr lang="en-US" sz="3600" dirty="0" smtClean="0"/>
          </a:p>
          <a:p>
            <a:pPr marL="0" indent="0">
              <a:buNone/>
            </a:pPr>
            <a:endParaRPr lang="en-US" sz="2800" dirty="0" smtClean="0"/>
          </a:p>
        </p:txBody>
      </p:sp>
    </p:spTree>
    <p:extLst>
      <p:ext uri="{BB962C8B-B14F-4D97-AF65-F5344CB8AC3E}">
        <p14:creationId xmlns:p14="http://schemas.microsoft.com/office/powerpoint/2010/main" val="2613246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Interim Joke (optional)</a:t>
            </a:r>
            <a:endParaRPr lang="en-US" dirty="0"/>
          </a:p>
        </p:txBody>
      </p:sp>
      <p:sp>
        <p:nvSpPr>
          <p:cNvPr id="2065" name="Rectangle 17"/>
          <p:cNvSpPr>
            <a:spLocks noGrp="1" noChangeArrowheads="1"/>
          </p:cNvSpPr>
          <p:nvPr>
            <p:ph type="subTitle" idx="1"/>
          </p:nvPr>
        </p:nvSpPr>
        <p:spPr/>
        <p:txBody>
          <a:bodyPr/>
          <a:lstStyle/>
          <a:p>
            <a:endParaRPr lang="en-US" dirty="0"/>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pic>
        <p:nvPicPr>
          <p:cNvPr id="5122" name="Picture 2" descr="D:\Norm\Personal\Family\Miscellaneous\Pictures\Note to Self - Stay Focus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 y="419100"/>
            <a:ext cx="6583681" cy="430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256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Fees</a:t>
            </a:r>
            <a:endParaRPr lang="en-US" dirty="0"/>
          </a:p>
        </p:txBody>
      </p:sp>
      <p:sp>
        <p:nvSpPr>
          <p:cNvPr id="5127" name="Rectangle 7"/>
          <p:cNvSpPr>
            <a:spLocks noGrp="1" noChangeArrowheads="1"/>
          </p:cNvSpPr>
          <p:nvPr>
            <p:ph type="body" idx="1"/>
          </p:nvPr>
        </p:nvSpPr>
        <p:spPr>
          <a:xfrm>
            <a:off x="152400" y="1752600"/>
            <a:ext cx="8991600" cy="4114800"/>
          </a:xfrm>
        </p:spPr>
        <p:txBody>
          <a:bodyPr/>
          <a:lstStyle/>
          <a:p>
            <a:r>
              <a:rPr lang="en-US" sz="3600" dirty="0" smtClean="0"/>
              <a:t>Reinsurance</a:t>
            </a:r>
            <a:endParaRPr lang="en-US" dirty="0" smtClean="0"/>
          </a:p>
          <a:p>
            <a:r>
              <a:rPr lang="en-US" sz="3600" dirty="0" err="1" smtClean="0"/>
              <a:t>PCORI</a:t>
            </a:r>
            <a:endParaRPr lang="en-US" sz="3600" dirty="0" smtClean="0"/>
          </a:p>
          <a:p>
            <a:r>
              <a:rPr lang="en-US" sz="3600" dirty="0" smtClean="0"/>
              <a:t>Industry Fee</a:t>
            </a:r>
          </a:p>
          <a:p>
            <a:r>
              <a:rPr lang="en-US" sz="3600" dirty="0" smtClean="0"/>
              <a:t>Other Fees</a:t>
            </a:r>
            <a:endParaRPr lang="en-US" sz="2800" dirty="0" smtClean="0"/>
          </a:p>
          <a:p>
            <a:pPr marL="0" indent="0">
              <a:buNone/>
            </a:pPr>
            <a:endParaRPr lang="en-US" sz="2800" dirty="0" smtClean="0"/>
          </a:p>
        </p:txBody>
      </p:sp>
    </p:spTree>
    <p:extLst>
      <p:ext uri="{BB962C8B-B14F-4D97-AF65-F5344CB8AC3E}">
        <p14:creationId xmlns:p14="http://schemas.microsoft.com/office/powerpoint/2010/main" val="331700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Reinsurance</a:t>
            </a:r>
            <a:endParaRPr lang="en-US" dirty="0"/>
          </a:p>
        </p:txBody>
      </p:sp>
      <p:sp>
        <p:nvSpPr>
          <p:cNvPr id="5127" name="Rectangle 7"/>
          <p:cNvSpPr>
            <a:spLocks noGrp="1" noChangeArrowheads="1"/>
          </p:cNvSpPr>
          <p:nvPr>
            <p:ph type="body" idx="1"/>
          </p:nvPr>
        </p:nvSpPr>
        <p:spPr>
          <a:xfrm>
            <a:off x="169506" y="1143000"/>
            <a:ext cx="8991600" cy="4114800"/>
          </a:xfrm>
        </p:spPr>
        <p:txBody>
          <a:bodyPr/>
          <a:lstStyle/>
          <a:p>
            <a:r>
              <a:rPr lang="en-US" dirty="0" smtClean="0"/>
              <a:t>Temporary (think “tapered”)</a:t>
            </a:r>
          </a:p>
          <a:p>
            <a:pPr lvl="1"/>
            <a:r>
              <a:rPr lang="en-US" dirty="0" smtClean="0"/>
              <a:t>2014:  $5.25 per member per month</a:t>
            </a:r>
          </a:p>
          <a:p>
            <a:pPr lvl="1"/>
            <a:r>
              <a:rPr lang="en-US" dirty="0" smtClean="0"/>
              <a:t>2015:  $3.67 per member per month (proposed)</a:t>
            </a:r>
          </a:p>
          <a:p>
            <a:pPr lvl="1"/>
            <a:r>
              <a:rPr lang="en-US" dirty="0" smtClean="0"/>
              <a:t>2016:  $?.??</a:t>
            </a:r>
          </a:p>
          <a:p>
            <a:pPr lvl="1"/>
            <a:r>
              <a:rPr lang="en-US" dirty="0" smtClean="0"/>
              <a:t>2017:  Done</a:t>
            </a:r>
          </a:p>
          <a:p>
            <a:r>
              <a:rPr lang="en-US" dirty="0" smtClean="0"/>
              <a:t>Installments</a:t>
            </a:r>
          </a:p>
          <a:p>
            <a:pPr lvl="1"/>
            <a:r>
              <a:rPr lang="en-US" dirty="0" smtClean="0"/>
              <a:t>Twice per year (1</a:t>
            </a:r>
            <a:r>
              <a:rPr lang="en-US" baseline="30000" dirty="0" smtClean="0"/>
              <a:t>st</a:t>
            </a:r>
            <a:r>
              <a:rPr lang="en-US" dirty="0" smtClean="0"/>
              <a:t> and 4</a:t>
            </a:r>
            <a:r>
              <a:rPr lang="en-US" baseline="30000" dirty="0" smtClean="0"/>
              <a:t>th</a:t>
            </a:r>
            <a:r>
              <a:rPr lang="en-US" dirty="0" smtClean="0"/>
              <a:t> quarter)</a:t>
            </a:r>
          </a:p>
          <a:p>
            <a:r>
              <a:rPr lang="en-US" dirty="0" smtClean="0"/>
              <a:t>Possibility of ending early</a:t>
            </a:r>
          </a:p>
          <a:p>
            <a:pPr lvl="1"/>
            <a:r>
              <a:rPr lang="en-US" dirty="0" smtClean="0"/>
              <a:t>Self-funded</a:t>
            </a:r>
          </a:p>
          <a:p>
            <a:pPr marL="0" indent="0">
              <a:buNone/>
            </a:pPr>
            <a:endParaRPr lang="en-US" sz="2800" dirty="0" smtClean="0"/>
          </a:p>
        </p:txBody>
      </p:sp>
    </p:spTree>
    <p:extLst>
      <p:ext uri="{BB962C8B-B14F-4D97-AF65-F5344CB8AC3E}">
        <p14:creationId xmlns:p14="http://schemas.microsoft.com/office/powerpoint/2010/main" val="3130298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7">
                                            <p:txEl>
                                              <p:pRg st="5" end="5"/>
                                            </p:txEl>
                                          </p:spTgt>
                                        </p:tgtEl>
                                        <p:attrNameLst>
                                          <p:attrName>style.visibility</p:attrName>
                                        </p:attrNameLst>
                                      </p:cBhvr>
                                      <p:to>
                                        <p:strVal val="visible"/>
                                      </p:to>
                                    </p:set>
                                    <p:anim calcmode="lin" valueType="num">
                                      <p:cBhvr additive="base">
                                        <p:cTn id="37" dur="500" fill="hold"/>
                                        <p:tgtEl>
                                          <p:spTgt spid="51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7">
                                            <p:txEl>
                                              <p:pRg st="6" end="6"/>
                                            </p:txEl>
                                          </p:spTgt>
                                        </p:tgtEl>
                                        <p:attrNameLst>
                                          <p:attrName>style.visibility</p:attrName>
                                        </p:attrNameLst>
                                      </p:cBhvr>
                                      <p:to>
                                        <p:strVal val="visible"/>
                                      </p:to>
                                    </p:set>
                                    <p:anim calcmode="lin" valueType="num">
                                      <p:cBhvr additive="base">
                                        <p:cTn id="43" dur="500" fill="hold"/>
                                        <p:tgtEl>
                                          <p:spTgt spid="51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7">
                                            <p:txEl>
                                              <p:pRg st="7" end="7"/>
                                            </p:txEl>
                                          </p:spTgt>
                                        </p:tgtEl>
                                        <p:attrNameLst>
                                          <p:attrName>style.visibility</p:attrName>
                                        </p:attrNameLst>
                                      </p:cBhvr>
                                      <p:to>
                                        <p:strVal val="visible"/>
                                      </p:to>
                                    </p:set>
                                    <p:anim calcmode="lin" valueType="num">
                                      <p:cBhvr additive="base">
                                        <p:cTn id="49" dur="500" fill="hold"/>
                                        <p:tgtEl>
                                          <p:spTgt spid="51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7">
                                            <p:txEl>
                                              <p:pRg st="8" end="8"/>
                                            </p:txEl>
                                          </p:spTgt>
                                        </p:tgtEl>
                                        <p:attrNameLst>
                                          <p:attrName>style.visibility</p:attrName>
                                        </p:attrNameLst>
                                      </p:cBhvr>
                                      <p:to>
                                        <p:strVal val="visible"/>
                                      </p:to>
                                    </p:set>
                                    <p:anim calcmode="lin" valueType="num">
                                      <p:cBhvr additive="base">
                                        <p:cTn id="55" dur="500" fill="hold"/>
                                        <p:tgtEl>
                                          <p:spTgt spid="51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0" y="0"/>
            <a:ext cx="9144000" cy="914400"/>
          </a:xfrm>
        </p:spPr>
        <p:txBody>
          <a:bodyPr/>
          <a:lstStyle/>
          <a:p>
            <a:r>
              <a:rPr lang="en-US" sz="2800" dirty="0" smtClean="0"/>
              <a:t>Patient-Centered </a:t>
            </a:r>
            <a:r>
              <a:rPr lang="en-US" sz="2800" dirty="0"/>
              <a:t>Outcomes Research Institute</a:t>
            </a:r>
            <a:endParaRPr lang="en-US" dirty="0"/>
          </a:p>
        </p:txBody>
      </p:sp>
      <p:sp>
        <p:nvSpPr>
          <p:cNvPr id="5127" name="Rectangle 7"/>
          <p:cNvSpPr>
            <a:spLocks noGrp="1" noChangeArrowheads="1"/>
          </p:cNvSpPr>
          <p:nvPr>
            <p:ph type="body" idx="1"/>
          </p:nvPr>
        </p:nvSpPr>
        <p:spPr>
          <a:xfrm>
            <a:off x="152400" y="838200"/>
            <a:ext cx="8991600" cy="5867400"/>
          </a:xfrm>
        </p:spPr>
        <p:txBody>
          <a:bodyPr/>
          <a:lstStyle/>
          <a:p>
            <a:r>
              <a:rPr lang="en-US" dirty="0" smtClean="0"/>
              <a:t>Who Pays</a:t>
            </a:r>
          </a:p>
          <a:p>
            <a:pPr lvl="1"/>
            <a:r>
              <a:rPr lang="en-US" dirty="0"/>
              <a:t>Fully insured medical - health plan pays; fee is built into </a:t>
            </a:r>
            <a:r>
              <a:rPr lang="en-US" dirty="0" smtClean="0"/>
              <a:t>rates.</a:t>
            </a:r>
          </a:p>
          <a:p>
            <a:pPr lvl="1"/>
            <a:r>
              <a:rPr lang="en-US" dirty="0" smtClean="0"/>
              <a:t>Self </a:t>
            </a:r>
            <a:r>
              <a:rPr lang="en-US" dirty="0"/>
              <a:t>funded </a:t>
            </a:r>
            <a:r>
              <a:rPr lang="en-US" dirty="0" smtClean="0"/>
              <a:t>medical</a:t>
            </a:r>
          </a:p>
          <a:p>
            <a:pPr lvl="1"/>
            <a:r>
              <a:rPr lang="en-US" dirty="0" smtClean="0"/>
              <a:t>Health </a:t>
            </a:r>
            <a:r>
              <a:rPr lang="en-US" dirty="0"/>
              <a:t>Reimbursement Account (HRA) Plan</a:t>
            </a:r>
          </a:p>
          <a:p>
            <a:r>
              <a:rPr lang="en-US" dirty="0" smtClean="0"/>
              <a:t>How</a:t>
            </a:r>
          </a:p>
          <a:p>
            <a:pPr lvl="1"/>
            <a:r>
              <a:rPr lang="en-US" dirty="0"/>
              <a:t>Fee is reported using Form 720, “Quarterly Federal Excise Tax Return,” and paid directly to the IRS.</a:t>
            </a:r>
          </a:p>
          <a:p>
            <a:r>
              <a:rPr lang="en-US" dirty="0" smtClean="0"/>
              <a:t>How Much</a:t>
            </a:r>
            <a:endParaRPr lang="en-US" dirty="0"/>
          </a:p>
          <a:p>
            <a:pPr lvl="1"/>
            <a:r>
              <a:rPr lang="en-US" dirty="0" smtClean="0"/>
              <a:t>$</a:t>
            </a:r>
            <a:r>
              <a:rPr lang="en-US" dirty="0"/>
              <a:t>2 per member for plan years ending on or after October 1, </a:t>
            </a:r>
            <a:r>
              <a:rPr lang="en-US" dirty="0" smtClean="0"/>
              <a:t>2013</a:t>
            </a:r>
            <a:endParaRPr lang="en-US" dirty="0"/>
          </a:p>
          <a:p>
            <a:endParaRPr lang="en-US" dirty="0" smtClean="0"/>
          </a:p>
          <a:p>
            <a:pPr marL="0" indent="0">
              <a:buNone/>
            </a:pPr>
            <a:endParaRPr lang="en-US" sz="2800" dirty="0" smtClean="0"/>
          </a:p>
        </p:txBody>
      </p:sp>
    </p:spTree>
    <p:extLst>
      <p:ext uri="{BB962C8B-B14F-4D97-AF65-F5344CB8AC3E}">
        <p14:creationId xmlns:p14="http://schemas.microsoft.com/office/powerpoint/2010/main" val="2133551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7">
                                            <p:txEl>
                                              <p:pRg st="5" end="5"/>
                                            </p:txEl>
                                          </p:spTgt>
                                        </p:tgtEl>
                                        <p:attrNameLst>
                                          <p:attrName>style.visibility</p:attrName>
                                        </p:attrNameLst>
                                      </p:cBhvr>
                                      <p:to>
                                        <p:strVal val="visible"/>
                                      </p:to>
                                    </p:set>
                                    <p:anim calcmode="lin" valueType="num">
                                      <p:cBhvr additive="base">
                                        <p:cTn id="37" dur="500" fill="hold"/>
                                        <p:tgtEl>
                                          <p:spTgt spid="51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7">
                                            <p:txEl>
                                              <p:pRg st="6" end="6"/>
                                            </p:txEl>
                                          </p:spTgt>
                                        </p:tgtEl>
                                        <p:attrNameLst>
                                          <p:attrName>style.visibility</p:attrName>
                                        </p:attrNameLst>
                                      </p:cBhvr>
                                      <p:to>
                                        <p:strVal val="visible"/>
                                      </p:to>
                                    </p:set>
                                    <p:anim calcmode="lin" valueType="num">
                                      <p:cBhvr additive="base">
                                        <p:cTn id="43" dur="500" fill="hold"/>
                                        <p:tgtEl>
                                          <p:spTgt spid="51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7">
                                            <p:txEl>
                                              <p:pRg st="7" end="7"/>
                                            </p:txEl>
                                          </p:spTgt>
                                        </p:tgtEl>
                                        <p:attrNameLst>
                                          <p:attrName>style.visibility</p:attrName>
                                        </p:attrNameLst>
                                      </p:cBhvr>
                                      <p:to>
                                        <p:strVal val="visible"/>
                                      </p:to>
                                    </p:set>
                                    <p:anim calcmode="lin" valueType="num">
                                      <p:cBhvr additive="base">
                                        <p:cTn id="49" dur="500" fill="hold"/>
                                        <p:tgtEl>
                                          <p:spTgt spid="51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Fee</a:t>
            </a:r>
            <a:endParaRPr lang="en-US" dirty="0"/>
          </a:p>
        </p:txBody>
      </p:sp>
      <p:sp>
        <p:nvSpPr>
          <p:cNvPr id="3" name="Content Placeholder 2"/>
          <p:cNvSpPr>
            <a:spLocks noGrp="1"/>
          </p:cNvSpPr>
          <p:nvPr>
            <p:ph idx="1"/>
          </p:nvPr>
        </p:nvSpPr>
        <p:spPr>
          <a:xfrm>
            <a:off x="152400" y="914400"/>
            <a:ext cx="8991600" cy="6172200"/>
          </a:xfrm>
        </p:spPr>
        <p:txBody>
          <a:bodyPr/>
          <a:lstStyle/>
          <a:p>
            <a:r>
              <a:rPr lang="en-US" dirty="0" smtClean="0"/>
              <a:t>Purpose</a:t>
            </a:r>
          </a:p>
          <a:p>
            <a:pPr lvl="1"/>
            <a:r>
              <a:rPr lang="en-US" dirty="0" smtClean="0"/>
              <a:t>fund </a:t>
            </a:r>
            <a:r>
              <a:rPr lang="en-US" dirty="0"/>
              <a:t>premium subsidies or cost-sharing reductions </a:t>
            </a:r>
            <a:r>
              <a:rPr lang="en-US" dirty="0" smtClean="0"/>
              <a:t>on </a:t>
            </a:r>
            <a:r>
              <a:rPr lang="en-US" dirty="0"/>
              <a:t>the exchanges</a:t>
            </a:r>
            <a:r>
              <a:rPr lang="en-US" dirty="0" smtClean="0"/>
              <a:t>.</a:t>
            </a:r>
          </a:p>
          <a:p>
            <a:r>
              <a:rPr lang="en-US" dirty="0" smtClean="0"/>
              <a:t>How Much</a:t>
            </a:r>
          </a:p>
          <a:p>
            <a:pPr lvl="1"/>
            <a:r>
              <a:rPr lang="en-US" dirty="0" smtClean="0"/>
              <a:t>divided </a:t>
            </a:r>
            <a:r>
              <a:rPr lang="en-US" dirty="0"/>
              <a:t>proportionately between all health </a:t>
            </a:r>
            <a:r>
              <a:rPr lang="en-US" dirty="0" smtClean="0"/>
              <a:t>issuers</a:t>
            </a:r>
          </a:p>
          <a:p>
            <a:pPr lvl="1"/>
            <a:r>
              <a:rPr lang="en-US" dirty="0" smtClean="0"/>
              <a:t>for-profit </a:t>
            </a:r>
            <a:r>
              <a:rPr lang="en-US" dirty="0"/>
              <a:t>insurers will pay twice the amount as not-for-profit insurers. </a:t>
            </a:r>
            <a:endParaRPr lang="en-US" dirty="0" smtClean="0"/>
          </a:p>
          <a:p>
            <a:pPr lvl="1"/>
            <a:r>
              <a:rPr lang="en-US" dirty="0" smtClean="0"/>
              <a:t>not </a:t>
            </a:r>
            <a:r>
              <a:rPr lang="en-US" dirty="0"/>
              <a:t>applicable to self-funded health plans.</a:t>
            </a:r>
          </a:p>
          <a:p>
            <a:pPr lvl="1"/>
            <a:r>
              <a:rPr lang="en-US" dirty="0" smtClean="0"/>
              <a:t>increase </a:t>
            </a:r>
            <a:r>
              <a:rPr lang="en-US" dirty="0"/>
              <a:t>premiums by </a:t>
            </a:r>
            <a:r>
              <a:rPr lang="en-US" dirty="0" smtClean="0"/>
              <a:t>2%-2.5% </a:t>
            </a:r>
            <a:r>
              <a:rPr lang="en-US" dirty="0"/>
              <a:t>percent in </a:t>
            </a:r>
            <a:r>
              <a:rPr lang="en-US" dirty="0" smtClean="0"/>
              <a:t>2014</a:t>
            </a:r>
          </a:p>
          <a:p>
            <a:pPr lvl="1"/>
            <a:r>
              <a:rPr lang="en-US" dirty="0"/>
              <a:t>increase premiums by </a:t>
            </a:r>
            <a:r>
              <a:rPr lang="en-US" dirty="0" smtClean="0"/>
              <a:t>3%-4% </a:t>
            </a:r>
            <a:r>
              <a:rPr lang="en-US" dirty="0"/>
              <a:t>percent </a:t>
            </a:r>
            <a:r>
              <a:rPr lang="en-US" dirty="0" smtClean="0"/>
              <a:t>after 2014</a:t>
            </a:r>
            <a:endParaRPr lang="en-US" dirty="0" smtClean="0"/>
          </a:p>
          <a:p>
            <a:pPr lvl="1"/>
            <a:r>
              <a:rPr lang="en-US" dirty="0" smtClean="0"/>
              <a:t>not tax deductible</a:t>
            </a:r>
            <a:endParaRPr lang="en-US" dirty="0"/>
          </a:p>
        </p:txBody>
      </p:sp>
    </p:spTree>
    <p:extLst>
      <p:ext uri="{BB962C8B-B14F-4D97-AF65-F5344CB8AC3E}">
        <p14:creationId xmlns:p14="http://schemas.microsoft.com/office/powerpoint/2010/main" val="342840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Fees</a:t>
            </a:r>
            <a:endParaRPr lang="en-US" dirty="0"/>
          </a:p>
        </p:txBody>
      </p:sp>
      <p:sp>
        <p:nvSpPr>
          <p:cNvPr id="3" name="Content Placeholder 2"/>
          <p:cNvSpPr>
            <a:spLocks noGrp="1"/>
          </p:cNvSpPr>
          <p:nvPr>
            <p:ph idx="1"/>
          </p:nvPr>
        </p:nvSpPr>
        <p:spPr/>
        <p:txBody>
          <a:bodyPr/>
          <a:lstStyle/>
          <a:p>
            <a:r>
              <a:rPr lang="en-US" dirty="0" smtClean="0"/>
              <a:t>Risk </a:t>
            </a:r>
            <a:r>
              <a:rPr lang="en-US" dirty="0" smtClean="0"/>
              <a:t>adjustment </a:t>
            </a:r>
            <a:r>
              <a:rPr lang="en-US" i="1" dirty="0" smtClean="0"/>
              <a:t>administration</a:t>
            </a:r>
            <a:endParaRPr lang="en-US" dirty="0" smtClean="0"/>
          </a:p>
          <a:p>
            <a:pPr lvl="1"/>
            <a:r>
              <a:rPr lang="en-US" dirty="0" smtClean="0"/>
              <a:t>$1 per member per year</a:t>
            </a:r>
          </a:p>
          <a:p>
            <a:pPr lvl="1"/>
            <a:r>
              <a:rPr lang="en-US" dirty="0"/>
              <a:t>Fully insured </a:t>
            </a:r>
            <a:r>
              <a:rPr lang="en-US" dirty="0" smtClean="0"/>
              <a:t>individual </a:t>
            </a:r>
            <a:r>
              <a:rPr lang="en-US" dirty="0"/>
              <a:t>and small-group markets </a:t>
            </a:r>
            <a:endParaRPr lang="en-US" dirty="0" smtClean="0"/>
          </a:p>
          <a:p>
            <a:pPr lvl="1"/>
            <a:r>
              <a:rPr lang="en-US" dirty="0" smtClean="0"/>
              <a:t>not </a:t>
            </a:r>
            <a:r>
              <a:rPr lang="en-US" dirty="0"/>
              <a:t>apply to large-group plans or self-funded </a:t>
            </a:r>
            <a:endParaRPr lang="en-US" dirty="0" smtClean="0"/>
          </a:p>
          <a:p>
            <a:pPr lvl="1"/>
            <a:r>
              <a:rPr lang="en-US" dirty="0" smtClean="0"/>
              <a:t>not </a:t>
            </a:r>
            <a:r>
              <a:rPr lang="en-US" dirty="0"/>
              <a:t>apply to any grandfathered </a:t>
            </a:r>
            <a:r>
              <a:rPr lang="en-US" dirty="0" smtClean="0"/>
              <a:t>plans</a:t>
            </a:r>
            <a:endParaRPr lang="en-US" dirty="0" smtClean="0"/>
          </a:p>
          <a:p>
            <a:r>
              <a:rPr lang="en-US" dirty="0" smtClean="0"/>
              <a:t>Marketplace Administration</a:t>
            </a:r>
          </a:p>
          <a:p>
            <a:pPr lvl="1"/>
            <a:r>
              <a:rPr lang="en-US" dirty="0" smtClean="0"/>
              <a:t>Federal fee 3.5%</a:t>
            </a:r>
          </a:p>
          <a:p>
            <a:pPr lvl="1"/>
            <a:r>
              <a:rPr lang="en-US" dirty="0" smtClean="0"/>
              <a:t>Idaho current is </a:t>
            </a:r>
            <a:r>
              <a:rPr lang="en-US" dirty="0" smtClean="0"/>
              <a:t>1.5%</a:t>
            </a:r>
            <a:endParaRPr lang="en-US" dirty="0"/>
          </a:p>
        </p:txBody>
      </p:sp>
    </p:spTree>
    <p:extLst>
      <p:ext uri="{BB962C8B-B14F-4D97-AF65-F5344CB8AC3E}">
        <p14:creationId xmlns:p14="http://schemas.microsoft.com/office/powerpoint/2010/main" val="73083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Fees (bonus)</a:t>
            </a:r>
            <a:endParaRPr lang="en-US" dirty="0"/>
          </a:p>
        </p:txBody>
      </p:sp>
      <p:sp>
        <p:nvSpPr>
          <p:cNvPr id="3" name="Content Placeholder 2"/>
          <p:cNvSpPr>
            <a:spLocks noGrp="1"/>
          </p:cNvSpPr>
          <p:nvPr>
            <p:ph idx="1"/>
          </p:nvPr>
        </p:nvSpPr>
        <p:spPr>
          <a:xfrm>
            <a:off x="0" y="1143000"/>
            <a:ext cx="8686800" cy="5715000"/>
          </a:xfrm>
        </p:spPr>
        <p:txBody>
          <a:bodyPr/>
          <a:lstStyle/>
          <a:p>
            <a:r>
              <a:rPr lang="en-US" dirty="0" smtClean="0"/>
              <a:t>Cadillac Excise Tax</a:t>
            </a:r>
          </a:p>
          <a:p>
            <a:pPr lvl="1"/>
            <a:r>
              <a:rPr lang="en-US" dirty="0"/>
              <a:t>40 percent tax on annual </a:t>
            </a:r>
            <a:r>
              <a:rPr lang="en-US" dirty="0" smtClean="0"/>
              <a:t>premiums</a:t>
            </a:r>
          </a:p>
          <a:p>
            <a:pPr lvl="1"/>
            <a:r>
              <a:rPr lang="en-US" dirty="0" smtClean="0"/>
              <a:t>generate </a:t>
            </a:r>
            <a:r>
              <a:rPr lang="en-US" dirty="0"/>
              <a:t>revenue to finance health </a:t>
            </a:r>
            <a:r>
              <a:rPr lang="en-US" dirty="0" smtClean="0"/>
              <a:t>reform</a:t>
            </a:r>
            <a:endParaRPr lang="en-US" dirty="0" smtClean="0"/>
          </a:p>
          <a:p>
            <a:pPr lvl="1"/>
            <a:r>
              <a:rPr lang="en-US" dirty="0"/>
              <a:t>2018, the thresholds are </a:t>
            </a:r>
            <a:endParaRPr lang="en-US" dirty="0" smtClean="0"/>
          </a:p>
          <a:p>
            <a:pPr lvl="2"/>
            <a:r>
              <a:rPr lang="en-US" dirty="0" smtClean="0"/>
              <a:t>$</a:t>
            </a:r>
            <a:r>
              <a:rPr lang="en-US" dirty="0"/>
              <a:t>10,200 for single coverage and </a:t>
            </a:r>
            <a:endParaRPr lang="en-US" dirty="0" smtClean="0"/>
          </a:p>
          <a:p>
            <a:pPr lvl="2"/>
            <a:r>
              <a:rPr lang="en-US" dirty="0" smtClean="0"/>
              <a:t>$</a:t>
            </a:r>
            <a:r>
              <a:rPr lang="en-US" dirty="0"/>
              <a:t>27,500 for family coverage. </a:t>
            </a:r>
            <a:endParaRPr lang="en-US" dirty="0" smtClean="0"/>
          </a:p>
          <a:p>
            <a:pPr lvl="1"/>
            <a:r>
              <a:rPr lang="en-US" dirty="0"/>
              <a:t>dollar amount over </a:t>
            </a:r>
            <a:r>
              <a:rPr lang="en-US" dirty="0" smtClean="0"/>
              <a:t>threshold </a:t>
            </a:r>
            <a:r>
              <a:rPr lang="en-US" dirty="0"/>
              <a:t>will be </a:t>
            </a:r>
            <a:r>
              <a:rPr lang="en-US" dirty="0" smtClean="0"/>
              <a:t>taxed</a:t>
            </a:r>
          </a:p>
          <a:p>
            <a:r>
              <a:rPr lang="en-US" dirty="0" smtClean="0"/>
              <a:t>Applies to..</a:t>
            </a:r>
          </a:p>
          <a:p>
            <a:pPr lvl="1"/>
            <a:r>
              <a:rPr lang="en-US" dirty="0" smtClean="0"/>
              <a:t>health </a:t>
            </a:r>
            <a:r>
              <a:rPr lang="en-US" dirty="0"/>
              <a:t>insurance issuer </a:t>
            </a:r>
            <a:r>
              <a:rPr lang="en-US" dirty="0" smtClean="0"/>
              <a:t>and </a:t>
            </a:r>
            <a:r>
              <a:rPr lang="en-US" dirty="0"/>
              <a:t>self-funded </a:t>
            </a:r>
            <a:r>
              <a:rPr lang="en-US" dirty="0" smtClean="0"/>
              <a:t>plans</a:t>
            </a:r>
          </a:p>
          <a:p>
            <a:pPr lvl="1"/>
            <a:r>
              <a:rPr lang="en-US" dirty="0" smtClean="0"/>
              <a:t>will </a:t>
            </a:r>
            <a:r>
              <a:rPr lang="en-US" dirty="0"/>
              <a:t>apply to both grandfathered and </a:t>
            </a:r>
            <a:endParaRPr lang="en-US" dirty="0" smtClean="0"/>
          </a:p>
          <a:p>
            <a:pPr marL="457200" lvl="1" indent="0">
              <a:buNone/>
            </a:pPr>
            <a:r>
              <a:rPr lang="en-US" dirty="0"/>
              <a:t> </a:t>
            </a:r>
            <a:r>
              <a:rPr lang="en-US" dirty="0" smtClean="0"/>
              <a:t>   non-grandfathered </a:t>
            </a:r>
            <a:r>
              <a:rPr lang="en-US" dirty="0" smtClean="0"/>
              <a:t>plans</a:t>
            </a:r>
            <a:endParaRPr lang="en-US" dirty="0" smtClean="0"/>
          </a:p>
        </p:txBody>
      </p:sp>
    </p:spTree>
    <p:extLst>
      <p:ext uri="{BB962C8B-B14F-4D97-AF65-F5344CB8AC3E}">
        <p14:creationId xmlns:p14="http://schemas.microsoft.com/office/powerpoint/2010/main" val="248400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Now the Legislative review…</a:t>
            </a:r>
            <a:endParaRPr lang="en-US" dirty="0"/>
          </a:p>
        </p:txBody>
      </p:sp>
      <p:sp>
        <p:nvSpPr>
          <p:cNvPr id="2065" name="Rectangle 17"/>
          <p:cNvSpPr>
            <a:spLocks noGrp="1" noChangeArrowheads="1"/>
          </p:cNvSpPr>
          <p:nvPr>
            <p:ph type="subTitle" idx="1"/>
          </p:nvPr>
        </p:nvSpPr>
        <p:spPr/>
        <p:txBody>
          <a:bodyPr/>
          <a:lstStyle/>
          <a:p>
            <a:endParaRPr lang="en-US" dirty="0"/>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pic>
        <p:nvPicPr>
          <p:cNvPr id="4098" name="Picture 2" descr="D:\Norm\Personal\Family\Miscellaneous\Pictures\All Politics is Applesau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26" y="179614"/>
            <a:ext cx="6809074" cy="453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839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a:t>State Legislative Update</a:t>
            </a:r>
          </a:p>
        </p:txBody>
      </p:sp>
      <p:sp>
        <p:nvSpPr>
          <p:cNvPr id="5127" name="Rectangle 7"/>
          <p:cNvSpPr>
            <a:spLocks noGrp="1" noChangeArrowheads="1"/>
          </p:cNvSpPr>
          <p:nvPr>
            <p:ph type="body" idx="1"/>
          </p:nvPr>
        </p:nvSpPr>
        <p:spPr>
          <a:xfrm>
            <a:off x="457200" y="1752600"/>
            <a:ext cx="8229600" cy="4114800"/>
          </a:xfrm>
        </p:spPr>
        <p:txBody>
          <a:bodyPr/>
          <a:lstStyle/>
          <a:p>
            <a:pPr marL="0" indent="0">
              <a:buNone/>
            </a:pPr>
            <a:endParaRPr lang="en-US" sz="2800" dirty="0" smtClean="0"/>
          </a:p>
          <a:p>
            <a:pPr marL="0" indent="0">
              <a:buNone/>
            </a:pPr>
            <a:endParaRPr lang="en-US" sz="2800" dirty="0" smtClean="0"/>
          </a:p>
        </p:txBody>
      </p:sp>
      <p:graphicFrame>
        <p:nvGraphicFramePr>
          <p:cNvPr id="2" name="Table 1"/>
          <p:cNvGraphicFramePr>
            <a:graphicFrameLocks noGrp="1"/>
          </p:cNvGraphicFramePr>
          <p:nvPr/>
        </p:nvGraphicFramePr>
        <p:xfrm>
          <a:off x="1675082" y="867537"/>
          <a:ext cx="5793836" cy="5430647"/>
        </p:xfrm>
        <a:graphic>
          <a:graphicData uri="http://schemas.openxmlformats.org/drawingml/2006/table">
            <a:tbl>
              <a:tblPr firstRow="1" firstCol="1" bandRow="1">
                <a:tableStyleId>{5C22544A-7EE6-4342-B048-85BDC9FD1C3A}</a:tableStyleId>
              </a:tblPr>
              <a:tblGrid>
                <a:gridCol w="603520"/>
                <a:gridCol w="67415"/>
                <a:gridCol w="5122901"/>
              </a:tblGrid>
              <a:tr h="118110">
                <a:tc gridSpan="2">
                  <a:txBody>
                    <a:bodyPr/>
                    <a:lstStyle/>
                    <a:p>
                      <a:pPr marL="0" marR="0" algn="l">
                        <a:lnSpc>
                          <a:spcPct val="115000"/>
                        </a:lnSpc>
                        <a:spcBef>
                          <a:spcPts val="0"/>
                        </a:spcBef>
                        <a:spcAft>
                          <a:spcPts val="0"/>
                        </a:spcAft>
                      </a:pPr>
                      <a:r>
                        <a:rPr lang="en-US" sz="700">
                          <a:effectLst/>
                        </a:rPr>
                        <a:t>Bill #</a:t>
                      </a:r>
                      <a:endParaRPr lang="en-US" sz="700">
                        <a:effectLst/>
                        <a:latin typeface="Calibri"/>
                        <a:ea typeface="Calibri"/>
                        <a:cs typeface="Times New Roman"/>
                      </a:endParaRPr>
                    </a:p>
                  </a:txBody>
                  <a:tcPr marL="42015" marR="42015" marT="0" marB="0"/>
                </a:tc>
                <a:tc hMerge="1">
                  <a:txBody>
                    <a:bodyPr/>
                    <a:lstStyle/>
                    <a:p>
                      <a:endParaRPr lang="en-US"/>
                    </a:p>
                  </a:txBody>
                  <a:tcPr/>
                </a:tc>
                <a:tc>
                  <a:txBody>
                    <a:bodyPr/>
                    <a:lstStyle/>
                    <a:p>
                      <a:pPr marL="0" marR="0" algn="l">
                        <a:lnSpc>
                          <a:spcPct val="115000"/>
                        </a:lnSpc>
                        <a:spcBef>
                          <a:spcPts val="0"/>
                        </a:spcBef>
                        <a:spcAft>
                          <a:spcPts val="0"/>
                        </a:spcAft>
                      </a:pPr>
                      <a:r>
                        <a:rPr lang="en-US" sz="700">
                          <a:effectLst/>
                        </a:rPr>
                        <a:t>Description</a:t>
                      </a:r>
                      <a:endParaRPr lang="en-US" sz="700">
                        <a:effectLst/>
                        <a:latin typeface="Calibri"/>
                        <a:ea typeface="Calibri"/>
                        <a:cs typeface="Times New Roman"/>
                      </a:endParaRPr>
                    </a:p>
                  </a:txBody>
                  <a:tcPr marL="42015" marR="42015" marT="0" marB="0"/>
                </a:tc>
              </a:tr>
              <a:tr h="118110">
                <a:tc gridSpan="3">
                  <a:txBody>
                    <a:bodyPr/>
                    <a:lstStyle/>
                    <a:p>
                      <a:pPr marL="0" marR="0" algn="l">
                        <a:lnSpc>
                          <a:spcPct val="115000"/>
                        </a:lnSpc>
                        <a:spcBef>
                          <a:spcPts val="0"/>
                        </a:spcBef>
                        <a:spcAft>
                          <a:spcPts val="0"/>
                        </a:spcAft>
                      </a:pPr>
                      <a:r>
                        <a:rPr lang="en-US" sz="700">
                          <a:effectLst/>
                        </a:rPr>
                        <a:t>2014 House Bills</a:t>
                      </a:r>
                      <a:endParaRPr lang="en-US" sz="700">
                        <a:effectLst/>
                        <a:latin typeface="Calibri"/>
                        <a:ea typeface="Calibri"/>
                        <a:cs typeface="Times New Roman"/>
                      </a:endParaRPr>
                    </a:p>
                  </a:txBody>
                  <a:tcPr marL="42015" marR="42015" marT="0" marB="0"/>
                </a:tc>
                <a:tc hMerge="1">
                  <a:txBody>
                    <a:bodyPr/>
                    <a:lstStyle/>
                    <a:p>
                      <a:endParaRPr lang="en-US"/>
                    </a:p>
                  </a:txBody>
                  <a:tcPr/>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HB358</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Risk Based Capital (RBC): These changes are intended to align Idaho law with the NAIC RBC Model law. </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HB393</a:t>
                      </a:r>
                    </a:p>
                    <a:p>
                      <a:pPr marL="0" marR="0" algn="l">
                        <a:lnSpc>
                          <a:spcPct val="115000"/>
                        </a:lnSpc>
                        <a:spcBef>
                          <a:spcPts val="0"/>
                        </a:spcBef>
                        <a:spcAft>
                          <a:spcPts val="0"/>
                        </a:spcAft>
                      </a:pPr>
                      <a:r>
                        <a:rPr lang="en-US" sz="700">
                          <a:effectLst/>
                        </a:rPr>
                        <a:t>HB475</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HEALTH INSURANCE EXCHANGE Require the state health insurance exchange to allow shoppers to comparison shop anonymously and not require identifying information until the consumer submits an application. </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RS22606</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ORAL ONCOLOGY - Requires certain insurers to provide certain orally administered medications on a basis no less favorable than certain intravenously administered medications.</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HB395</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MEDICAID - Restores coverage for preventive dental services to adults with disabilities or special health needs.</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600">
                          <a:effectLst/>
                        </a:rPr>
                        <a:t>HO418 &amp; HO532</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HEALTH INSURANCE EXCHANGE – Repeals existing law relating to the Idaho Health Insurance Exchange Act</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HO432</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INDIGENCY; Clarifies that a subsidy received for health coverage through the exchange does not qualify as a factor for indigency </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HO476</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MEDICAID SERVICES – Amends existing law to revise provisions relating to restore home-based and community-based services for persons with developmental disabilities (Community Supported Employment – removed in 2011 HO260</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HO497</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HOSPITALS (Transparency) - hospitals shall provide an estimate of actual charges to consumers when requested, …</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HO533</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COUNTY ASSISTANCE – Amends and repeals existing law relating to county assistance for healthcare</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HO534</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HEALTH INSURANCE – Adds to existing law to authorize medication synchronization and dispensing fee standardization</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HO535</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INDIGENT SICK – Amends existing law to provide that medical indigency means those at or below 100% of FPL</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HO544</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TAXES – Amends existing law revising provisions regarding taxation &amp; contributions to medical savings accounts for state income tax purposes</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HO551</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HEALTH INSURANCE – Adds to existing law to provide that medical retainer agreements shall not be regulated as health insurance</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HO558</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INSURANCE – CONFIDENTIAL INFORMATION – Amends and adds to existing law to provide that certain information shall not be deemed confidential, to define a term; and to require certain health carriers to file certain reports &amp; to provide that certain reports are not confidential</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HO561</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HOSPITAL ASSESSMENT – to revise duration of annual assessment; to revise how the assessment base is determined; and to revise the duration and how the upper payment limit distributions are determined. </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600">
                          <a:effectLst/>
                        </a:rPr>
                        <a:t>HCR39 &amp; HCR49</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All Payer Claims Database-instructs Dept. of Health &amp; Welfare to investigate creating a hospital discharge database &amp; an all payer claims database. </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HCR46 </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TELEHEALTH/TELEMEDICINE – directs Department of Health and Welfare to convene a council to coordinate and develop a comprehensive set of standards, policies, rules and procedures for the use of telehealth and telemedicine in Idaho.</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HCR050 </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SOCIAL WORK – Recognizes March 2014 as Social Work Recognition Month</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HJM06</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PPACA Tax - Joint Memorial addressing PPACA tax on Healthcare industry</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RS22685</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Requires licensure for medical radiation technologists.  </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gridSpan="3">
                  <a:txBody>
                    <a:bodyPr/>
                    <a:lstStyle/>
                    <a:p>
                      <a:pPr marL="0" marR="0" algn="l">
                        <a:lnSpc>
                          <a:spcPct val="115000"/>
                        </a:lnSpc>
                        <a:spcBef>
                          <a:spcPts val="0"/>
                        </a:spcBef>
                        <a:spcAft>
                          <a:spcPts val="0"/>
                        </a:spcAft>
                      </a:pPr>
                      <a:r>
                        <a:rPr lang="en-US" sz="700">
                          <a:effectLst/>
                        </a:rPr>
                        <a:t>2014 Senate Bills</a:t>
                      </a:r>
                      <a:endParaRPr lang="en-US" sz="700">
                        <a:effectLst/>
                        <a:latin typeface="Calibri"/>
                        <a:ea typeface="Calibri"/>
                        <a:cs typeface="Times New Roman"/>
                      </a:endParaRPr>
                    </a:p>
                  </a:txBody>
                  <a:tcPr marL="42015" marR="42015" marT="0" marB="0"/>
                </a:tc>
                <a:tc hMerge="1">
                  <a:txBody>
                    <a:bodyPr/>
                    <a:lstStyle/>
                    <a:p>
                      <a:endParaRPr lang="en-US"/>
                    </a:p>
                  </a:txBody>
                  <a:tcPr/>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SB1329a</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EMERGENCY MEDICAL SERVICES – amends existing law to revise the definition of “emergency medical services”</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SB1329</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TIME SENSITIVE EMERGENCIES- Adds to and amends existing law to create a Time Sensitive Emergency (TSE) System within the Department of Health and Welfare; and to redesignate the Trauma Registry as the TSE Registry.</a:t>
                      </a:r>
                      <a:endParaRPr lang="en-US" sz="700">
                        <a:effectLst/>
                        <a:latin typeface="Calibri"/>
                        <a:ea typeface="Calibri"/>
                        <a:cs typeface="Times New Roman"/>
                      </a:endParaRPr>
                    </a:p>
                  </a:txBody>
                  <a:tcPr marL="42015" marR="42015" marT="0" marB="0"/>
                </a:tc>
                <a:tc hMerge="1">
                  <a:txBody>
                    <a:bodyPr/>
                    <a:lstStyle/>
                    <a:p>
                      <a:endParaRPr lang="en-US"/>
                    </a:p>
                  </a:txBody>
                  <a:tcPr/>
                </a:tc>
              </a:tr>
              <a:tr h="354330">
                <a:tc>
                  <a:txBody>
                    <a:bodyPr/>
                    <a:lstStyle/>
                    <a:p>
                      <a:pPr marL="0" marR="0" algn="l">
                        <a:lnSpc>
                          <a:spcPct val="115000"/>
                        </a:lnSpc>
                        <a:spcBef>
                          <a:spcPts val="0"/>
                        </a:spcBef>
                        <a:spcAft>
                          <a:spcPts val="0"/>
                        </a:spcAft>
                      </a:pPr>
                      <a:r>
                        <a:rPr lang="en-US" sz="700">
                          <a:effectLst/>
                        </a:rPr>
                        <a:t>SB1243</a:t>
                      </a:r>
                    </a:p>
                    <a:p>
                      <a:pPr marL="0" marR="0" algn="l">
                        <a:lnSpc>
                          <a:spcPct val="115000"/>
                        </a:lnSpc>
                        <a:spcBef>
                          <a:spcPts val="0"/>
                        </a:spcBef>
                        <a:spcAft>
                          <a:spcPts val="0"/>
                        </a:spcAft>
                      </a:pPr>
                      <a:r>
                        <a:rPr lang="en-US" sz="700">
                          <a:effectLst/>
                        </a:rPr>
                        <a:t> </a:t>
                      </a:r>
                    </a:p>
                    <a:p>
                      <a:pPr marL="0" marR="0" algn="l">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Direct Primary Care/Medical Retainer Agreements.  Defines medical retainer agreement and specifies that agreement must: (1) describe the services included in the agreement, (2) state that the agreement is not health insurance, and (3) prohibit the health care provider, but not the patient from billing an insurer. Establishes medical retainer agreements not subject to regulation as health insurance. </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SB1347</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INDIGENT SICK – Amends, repeals and adds to existing law to remove references to the Catastrophic Health Care Cost Program; and to establish a program and funding to aid community health centers</a:t>
                      </a:r>
                      <a:endParaRPr lang="en-US" sz="700">
                        <a:effectLst/>
                        <a:latin typeface="Calibri"/>
                        <a:ea typeface="Calibri"/>
                        <a:cs typeface="Times New Roman"/>
                      </a:endParaRPr>
                    </a:p>
                  </a:txBody>
                  <a:tcPr marL="42015" marR="42015" marT="0" marB="0"/>
                </a:tc>
                <a:tc hMerge="1">
                  <a:txBody>
                    <a:bodyPr/>
                    <a:lstStyle/>
                    <a:p>
                      <a:endParaRPr lang="en-US"/>
                    </a:p>
                  </a:txBody>
                  <a:tcPr/>
                </a:tc>
              </a:tr>
              <a:tr h="236220">
                <a:tc>
                  <a:txBody>
                    <a:bodyPr/>
                    <a:lstStyle/>
                    <a:p>
                      <a:pPr marL="0" marR="0" algn="l">
                        <a:lnSpc>
                          <a:spcPct val="115000"/>
                        </a:lnSpc>
                        <a:spcBef>
                          <a:spcPts val="0"/>
                        </a:spcBef>
                        <a:spcAft>
                          <a:spcPts val="0"/>
                        </a:spcAft>
                      </a:pPr>
                      <a:r>
                        <a:rPr lang="en-US" sz="700">
                          <a:effectLst/>
                        </a:rPr>
                        <a:t>SB1355</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a:effectLst/>
                        </a:rPr>
                        <a:t>STANDARD OF MEDICAL CARE - adds to existing law to provide that metrics established by the federal government under the ACA and by insurers do not establish the standard of medical care in Idaho for purposes of disciplinary actions or malpractice.</a:t>
                      </a:r>
                      <a:endParaRPr lang="en-US" sz="700">
                        <a:effectLst/>
                        <a:latin typeface="Calibri"/>
                        <a:ea typeface="Calibri"/>
                        <a:cs typeface="Times New Roman"/>
                      </a:endParaRPr>
                    </a:p>
                  </a:txBody>
                  <a:tcPr marL="42015" marR="42015" marT="0" marB="0"/>
                </a:tc>
                <a:tc hMerge="1">
                  <a:txBody>
                    <a:bodyPr/>
                    <a:lstStyle/>
                    <a:p>
                      <a:endParaRPr lang="en-US"/>
                    </a:p>
                  </a:txBody>
                  <a:tcPr/>
                </a:tc>
              </a:tr>
              <a:tr h="118110">
                <a:tc>
                  <a:txBody>
                    <a:bodyPr/>
                    <a:lstStyle/>
                    <a:p>
                      <a:pPr marL="0" marR="0" algn="l">
                        <a:lnSpc>
                          <a:spcPct val="115000"/>
                        </a:lnSpc>
                        <a:spcBef>
                          <a:spcPts val="0"/>
                        </a:spcBef>
                        <a:spcAft>
                          <a:spcPts val="0"/>
                        </a:spcAft>
                      </a:pPr>
                      <a:r>
                        <a:rPr lang="en-US" sz="700">
                          <a:effectLst/>
                        </a:rPr>
                        <a:t>S1363</a:t>
                      </a:r>
                      <a:endParaRPr lang="en-US" sz="700">
                        <a:effectLst/>
                        <a:latin typeface="Calibri"/>
                        <a:ea typeface="Calibri"/>
                        <a:cs typeface="Times New Roman"/>
                      </a:endParaRPr>
                    </a:p>
                  </a:txBody>
                  <a:tcPr marL="42015" marR="42015" marT="0" marB="0"/>
                </a:tc>
                <a:tc gridSpan="2">
                  <a:txBody>
                    <a:bodyPr/>
                    <a:lstStyle/>
                    <a:p>
                      <a:pPr marL="0" marR="0" algn="l">
                        <a:lnSpc>
                          <a:spcPct val="115000"/>
                        </a:lnSpc>
                        <a:spcBef>
                          <a:spcPts val="0"/>
                        </a:spcBef>
                        <a:spcAft>
                          <a:spcPts val="0"/>
                        </a:spcAft>
                      </a:pPr>
                      <a:r>
                        <a:rPr lang="en-US" sz="700" dirty="0">
                          <a:effectLst/>
                        </a:rPr>
                        <a:t>OCCUPATIONAL LICENSES BUREAU – Adds to existing law to provide for the licensure of genetic counselors</a:t>
                      </a:r>
                      <a:endParaRPr lang="en-US" sz="700" dirty="0">
                        <a:effectLst/>
                        <a:latin typeface="Calibri"/>
                        <a:ea typeface="Calibri"/>
                        <a:cs typeface="Times New Roman"/>
                      </a:endParaRPr>
                    </a:p>
                  </a:txBody>
                  <a:tcPr marL="42015" marR="42015" marT="0" marB="0"/>
                </a:tc>
                <a:tc hMerge="1">
                  <a:txBody>
                    <a:bodyPr/>
                    <a:lstStyle/>
                    <a:p>
                      <a:endParaRPr lang="en-US"/>
                    </a:p>
                  </a:txBody>
                  <a:tcPr/>
                </a:tc>
              </a:tr>
            </a:tbl>
          </a:graphicData>
        </a:graphic>
      </p:graphicFrame>
    </p:spTree>
    <p:extLst>
      <p:ext uri="{BB962C8B-B14F-4D97-AF65-F5344CB8AC3E}">
        <p14:creationId xmlns:p14="http://schemas.microsoft.com/office/powerpoint/2010/main" val="66243568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Today’s </a:t>
            </a:r>
            <a:r>
              <a:rPr lang="en-US" dirty="0"/>
              <a:t>D</a:t>
            </a:r>
            <a:r>
              <a:rPr lang="en-US" dirty="0" smtClean="0"/>
              <a:t>iscussion</a:t>
            </a:r>
            <a:endParaRPr lang="en-US" dirty="0"/>
          </a:p>
        </p:txBody>
      </p:sp>
      <p:sp>
        <p:nvSpPr>
          <p:cNvPr id="5127" name="Rectangle 7"/>
          <p:cNvSpPr>
            <a:spLocks noGrp="1" noChangeArrowheads="1"/>
          </p:cNvSpPr>
          <p:nvPr>
            <p:ph type="body" idx="1"/>
          </p:nvPr>
        </p:nvSpPr>
        <p:spPr>
          <a:xfrm>
            <a:off x="457200" y="1752600"/>
            <a:ext cx="8229600" cy="4114800"/>
          </a:xfrm>
        </p:spPr>
        <p:txBody>
          <a:bodyPr/>
          <a:lstStyle/>
          <a:p>
            <a:pPr marL="0" indent="0">
              <a:buNone/>
            </a:pPr>
            <a:r>
              <a:rPr lang="en-US" sz="3600" dirty="0" smtClean="0"/>
              <a:t>Shared Responsibility</a:t>
            </a:r>
          </a:p>
          <a:p>
            <a:pPr marL="0" indent="0">
              <a:buNone/>
            </a:pPr>
            <a:r>
              <a:rPr lang="en-US" sz="3600" dirty="0"/>
              <a:t>Taxes, Assessments, </a:t>
            </a:r>
            <a:r>
              <a:rPr lang="en-US" sz="3600" dirty="0" smtClean="0"/>
              <a:t>Fees</a:t>
            </a:r>
          </a:p>
          <a:p>
            <a:pPr marL="0" indent="0">
              <a:buNone/>
            </a:pPr>
            <a:r>
              <a:rPr lang="en-US" sz="3600" dirty="0"/>
              <a:t>State </a:t>
            </a:r>
            <a:r>
              <a:rPr lang="en-US" sz="3600" dirty="0" smtClean="0"/>
              <a:t>Legislative Update</a:t>
            </a: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a:t>State Legislative Update</a:t>
            </a:r>
          </a:p>
        </p:txBody>
      </p:sp>
      <p:sp>
        <p:nvSpPr>
          <p:cNvPr id="5127" name="Rectangle 7"/>
          <p:cNvSpPr>
            <a:spLocks noGrp="1" noChangeArrowheads="1"/>
          </p:cNvSpPr>
          <p:nvPr>
            <p:ph type="body" idx="1"/>
          </p:nvPr>
        </p:nvSpPr>
        <p:spPr>
          <a:xfrm>
            <a:off x="457200" y="1752600"/>
            <a:ext cx="8229600" cy="4114800"/>
          </a:xfrm>
        </p:spPr>
        <p:txBody>
          <a:bodyPr/>
          <a:lstStyle/>
          <a:p>
            <a:r>
              <a:rPr lang="en-US" sz="3600" dirty="0" smtClean="0"/>
              <a:t>Updates</a:t>
            </a:r>
          </a:p>
          <a:p>
            <a:r>
              <a:rPr lang="en-US" sz="3600" dirty="0" smtClean="0"/>
              <a:t>Catastrophic Funds</a:t>
            </a:r>
          </a:p>
          <a:p>
            <a:r>
              <a:rPr lang="en-US" sz="3600" dirty="0" smtClean="0"/>
              <a:t>Transparency</a:t>
            </a:r>
          </a:p>
          <a:p>
            <a:r>
              <a:rPr lang="en-US" sz="3600" dirty="0"/>
              <a:t>Politics</a:t>
            </a:r>
            <a:endParaRPr lang="en-US" sz="2800" dirty="0"/>
          </a:p>
          <a:p>
            <a:pPr marL="0" indent="0">
              <a:buNone/>
            </a:pPr>
            <a:endParaRPr lang="en-US" sz="2800" dirty="0" smtClean="0"/>
          </a:p>
          <a:p>
            <a:pPr marL="0" indent="0">
              <a:buNone/>
            </a:pPr>
            <a:endParaRPr lang="en-US" sz="2800" dirty="0" smtClean="0"/>
          </a:p>
        </p:txBody>
      </p:sp>
    </p:spTree>
    <p:extLst>
      <p:ext uri="{BB962C8B-B14F-4D97-AF65-F5344CB8AC3E}">
        <p14:creationId xmlns:p14="http://schemas.microsoft.com/office/powerpoint/2010/main" val="12735146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Closing Joke (optional)</a:t>
            </a:r>
            <a:endParaRPr lang="en-US" dirty="0"/>
          </a:p>
        </p:txBody>
      </p:sp>
      <p:sp>
        <p:nvSpPr>
          <p:cNvPr id="2065" name="Rectangle 17"/>
          <p:cNvSpPr>
            <a:spLocks noGrp="1" noChangeArrowheads="1"/>
          </p:cNvSpPr>
          <p:nvPr>
            <p:ph type="subTitle" idx="1"/>
          </p:nvPr>
        </p:nvSpPr>
        <p:spPr/>
        <p:txBody>
          <a:bodyPr/>
          <a:lstStyle/>
          <a:p>
            <a:endParaRPr lang="en-US" dirty="0"/>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6200"/>
            <a:ext cx="3962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00763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What’s </a:t>
            </a:r>
            <a:r>
              <a:rPr lang="en-US" dirty="0"/>
              <a:t>happening now?</a:t>
            </a:r>
            <a:br>
              <a:rPr lang="en-US" dirty="0"/>
            </a:br>
            <a:r>
              <a:rPr lang="en-US" dirty="0"/>
              <a:t>What’s coming?</a:t>
            </a:r>
          </a:p>
        </p:txBody>
      </p:sp>
      <p:sp>
        <p:nvSpPr>
          <p:cNvPr id="2065" name="Rectangle 17"/>
          <p:cNvSpPr>
            <a:spLocks noGrp="1" noChangeArrowheads="1"/>
          </p:cNvSpPr>
          <p:nvPr>
            <p:ph type="subTitle" idx="1"/>
          </p:nvPr>
        </p:nvSpPr>
        <p:spPr/>
        <p:txBody>
          <a:bodyPr/>
          <a:lstStyle/>
          <a:p>
            <a:r>
              <a:rPr lang="en-US" dirty="0"/>
              <a:t>Norm Varin</a:t>
            </a:r>
          </a:p>
          <a:p>
            <a:r>
              <a:rPr lang="en-US" dirty="0" smtClean="0"/>
              <a:t>March 20, </a:t>
            </a:r>
            <a:r>
              <a:rPr lang="en-US" dirty="0"/>
              <a:t>2014</a:t>
            </a:r>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sp>
        <p:nvSpPr>
          <p:cNvPr id="2" name="AutoShape 2"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1174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2698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xQSEhQUEhQVFRQUFRcUFBQUGBQUFBUVFRQXFhQUFRQYHCggGBolHBQUITEhJSkrLi4uFx8zODMsNygtLisBCgoKDg0OGxAQGywkHCQsLywsLCwvLSwsLCwsLCwsLCwsLCwwLCwsLCwsLCwsLCwsLCwsLCwsLCwsLCwsLCwsK//AABEIAKYBLwMBIgACEQEDEQH/xAAbAAABBQEBAAAAAAAAAAAAAAABAAIEBQYDB//EAE0QAAIBAgMDBgcLCQcEAwAAAAECAAMRBBIhBQYxBxMiQVFhMlNxgZHS0xQjQnOTlKGisbLBFRYzQ1JykrPRJDRidIKj4RdUY8IlRPD/xAAZAQEBAQEBAQAAAAAAAAAAAAAAAQIDBAX/xAAtEQACAgEDAwMBCAMAAAAAAAAAAQIREgMTUSEx8CJB8bEyYXGBocHR4RQzkf/aAAwDAQACEQMRAD8As7RWjrRtVwoLMQAOJPAT6FnhDaK0ivjG0IpkA6gu1OlcdoV2Bt5o0Y1vFr8vh/XnPf0+S4S4JlobSGMY3i1+Xw3rxHGt4tfl8N68b+nyMHwTLRWkL3c3i1+Xw3rw+7m8Wvy+G9eN/T5Jg+CbaK0hDHN4tfl8N68d7rfxa/L4b1439PkYS4JdobSGca/i1+Xw3rwLj28Wvy+G9eN/T5GEuCbDaQjjW8Wvy+H9eEYx/Fr8vhvXjf0+RhLgmWhtIfup/Fp84wvtIVxT2vzafOML7SN/T5GEuCXaK0i+6X8WnzjC+0gOMfxa/OMN68b+nyMJcEy0VpD92P4tfl8N68Xu1/Fr8vhvXjf0+RhLgm2itIPu9vFr8vhvXh93t4tfnGG9eN/T5GEuCdaK0rjtRvFr8vhvXiG028Wvy+G9eXf0+SYy4LK0VpAG0G8UvzjC+0h/KD+KX5xhfaRv6fJcJcE+0VpA/KD+LX5xhvXi/KLeLX5fDevH+Rp8jCXBPtDaVw2m3i1+Xw3rwflRvFL8vhvXjf0+SYS4LK0NpXjaL+KX5xhfaQ/lF/FL84wvtI39PkYS4J9obSAMe/il+cYT2k6DFVPFJ85wntI39PkYS4JdobSL7oqeKT5zg/axwxTAZqlNkS9jUDU6tME8Az0mYL57SrX037jF8Ei0NoRDadLMkK0gbQezDS/N06tYA8C6ACncdYBa/mlnllRtfjU/yr/Wq0hPNrv0M6w7mWdi5LMSWJuSdST3mNdY9dIrTwkORWcyJIecssAbCFhtCBBABYbQ2jgJCjbQZI8CG0EBlgIj2jWgDcsYBO6xhgDY4CMYx4aUBIjYWMAEgGmNIjzGGUAtCBEBDaANAjgIrQ2gDgt4aixyxSA4lIyd3nK0oAIQIrRwgggsdBDIUcBJ+xcY1CsrrwJC1EPg1KbGz03HAggn7ZAEeGtr2QD0HB0shqUxqKNapSW+pyo5C381pItGL+mxX+ZqH0hT+M7Wn09J3BEkqbIZEpdsnWt3YZfrYhP6TQ5ZQbcFvdHxNEenEX/CcNd+g6R7mXtFeOAiE8ZkY0baOeWmxtg1cVn5rJ0LXzkjwr2tYHsMFSb6IqDFNV+YWK7aX8berHruBiu2j/G3qSWjW1PgydoRL7bm6tfCUxUqmnlLBBkZibkE8Co06JkfaWwKtClTrOUyVcuXKSW6SZxcEaaSmXGS9iqWOtCohCwYGERpWdLQESFGBYCBOlpzeUDSIZ1w9EuyqOLEKL8LsbC/pmq/6eYvto/xt6klmlFvsjIQCa1uT/F9tH+NvUlVtvduthFVqpSzNlGQkm9idbqNNIsr05Lq0U7Rkc0EpgQERjwJ0pYV3zZFLZVLMQNFUC5JPVoDAOMMSiOHGAOtAWjgIrQDm8YZ1qzmYAIohCIArxXiMaYB0UwsdD5IwRGAek4Vr1sT8aD/ABUaZky0rtlG9Wv38y38WHpmWdp9DR/1os/tM4FZn9t8MT+7hx6Xc/hNQAJmd4OGK/eww+rVacdZ+k2kZaARMYLTymBpM70MVUp3yO6X45GZb24XsdeuR1E6EQOxotztoVnxlFWq1GUlrqzuym1NjqCdZJ342hVTGOqVaiKFToo7qNUB4A98g7iLfHUf9Z/2nnTf0/26t3CmP9pP6zPudre1+ZS4rG1agtUq1HA1Ad3YX7bE8dTN5vbgalXCYGnSQu5CWCjsojU9QGvE6Tzxp6nvZtZ8NgqApHK9QImbrVRTBYr3+CL98E0+sZWZj8wMYFvlQn9kOM3k10+mZzE0GpsUdSrKbFWFiD2ES22BtuvTxFJhVqG9RVcMzMGVmAYEE66Hj1S45VqIGJpt1tR6XflZrH0aeaUw1FxtGY2TsqtiWy0KbOR4RFgq/vMdB/xL2vye41VzBabf4VcZvrAD6ZqtqYavgsBSo4Om7VXtzr01LMpK3qPoNCTZR2DhwmKweH2lSfnEp4sNe9ytUg/vA+EPLBcVHo7KLEUWRirqVZdGVgQQe8GR2E9E5Q8LzlChiihSocqVFIswzIWCtfrUhh55580IzOOLokbKHv8AR+Np/fE23KXjatOrRFOpUQFGJCOy36Q1OU6zF7KHv9H42n98T0veyngS6e7GIbKcljUHRvr4IPXIzrppuDo80ba+I8fW+Vqf1nCvi6lQe+VHccQHZmAPaATNn7l2N41/971Zmt4Uw4qkYUk0sosTmvm+F4QBlRiUWl3/AFI9XY1ZaAxBUc01rNmW+pyjo3vxlbeb7aI/+Fpf6f5xmAaVMakVGq4LLaOx61BEeqoVangkMrX0vwB00mz3Z2LVXCV6bKA1UPkGZTfNRCrrwGsib+H+y4XzfyxOm5+IY4HFXZiQKmUkkke8i1jfSZvodoxUdSvuMvithV6dZKLqBUqWyDMpvmOUag2GojNpbLqYapzdZQrZQ1gQ2hJANwe4zvu7WZsZhi7Mx5+kLsSxtzg6z5Zd8po/ti/EJ9+pL7nFxWLaM7szAPXqCnSF3IJAJC8Bc6nSMxWDenVNJxZw2Ui4OunWNOsS43Fa2Mp/u1PuGR95v79VP/kU/QpgmKwv7xzbqYo1RSyANlzk5lKBSSASwv1qdOOkg7c2HVwpUVQvSBKlWDBrWv3i1xxHXNxyh7VqUBTSkxRqmYs66NlS1gD1aueHZ3zLbDz4zFUVru1RUBPTN+ioLZSeu5te/VImdJQiniu5G2Zuzia6hkTKp1DOcoI7QOJHfa0O0t2cTQUs6XUalkOYDvI4gd9rS83xqYurWNOklbmUsBkV7ObAkkjiNbW7oNz3xdKsqVKdbmXuGDq+VNDZgSNNRY+WWy4RvHr+Ji2jZc724BaGJqKgshs6jqAYagdwOYDulLeU4tU6HCExt40mDJ6HsFr1KvxWFPpoW/CXdpn92D743fh8Kf8AbYTRWnu0X6Eal3Y0TJbxvpiO+vQHooMfxmrmR3h8Gt34lB6MP/zOGt9k2jOgawxQEzznMaOM6TmJ0WAX24Q/t1PuFT+WwnLfU3x1fyp/KSRtgbU9zVxVyZ7Bhlvl8IWvexnLbOO5+u9XLlzkHLe9rKF42F+EnudMlt172Q24T0LlJ0oYMdzfQif1nnzCaLejeUYxaKinzfNBvhZs2YKB1C3g/TBmLSi0VuyV9/o/G0/vrNXysi+IpD/wn77TI4GvzdSm9r5HV7cL5WDWv1cJab27f921FfJzeVMls2a/SJvew7fogiaxaNxvttbEJhqOJwlQqjauQqP0aigoTmU2ANx5WEwp3yx5/wDsMf8ARR9SSt3d8KmGTmnQVqJv0GNioPEA2IK6nokeiTU3qwNI85RwIFQagnIAD2g628wizo3k7yoib0pjko0/ddVWSowIQZAwYKT0gEHC9jYkXMybSy27tqri6meqRoLIi+CgvwHaT1nr9AlYxg5zab6EvZH94ofHUv5izW8qg9+ofFt9+Y3BV+bqU3tfI6vbhfKwNr9XCW+9e8Axr03FPm8ilbZs17m9+Ag0pLBoo40xzRk0czc4wZ9irl1y2J/01yD6JgRTLEAAkk2AHEk6ADvmk3c3nbDKaToKtI3OUmxGbwrcQQewyY+9GHpXbC4REqng7hejfsC/ZcSHaWMknfsS+UOllw+GU8VOU+UU7fhOe5OuExQ7n+mjKbb28RxNGjTZCGp6s5a+c5cpNrC1+MZuxvCcIWGQOj2uL2II6xp9EldDecdy/YibAe2Jw57K9I/7izRcpin3TTbqNEAHvV3uPrD0yk2/tKlXZDRo8zlBvbKLkkEGygajX0y9ob5U6lMU8ZhxVt8IZdT25W8E94MGFjTi2QdwcMXxasBoiuzHqF1KjXvJ+gzhvcLY2t+8v3ElkN8hTZFw9BaVFWzOq2D1NOBYCw+nhxlDtvaHuiu9ULlzkHLfNayheNh+zKSTioYp+5quVUdPDn/DU+1JQblYgJjKd+DBk87L0fSQB54/e7eQY00rU+b5sMPCzXzZe4W8H6ZnweziOBGlu+8i7CcvXkjX73bVxWHxDBahWm1mp9GmRawDC5Xqa/0Sv2ZtrHYiqtOnWOZr6laYAAGpYhNB/WSqG94emKeLoLWA+FoG8pUi1+8ERy720aKkYTCqjNxZrea4Fy3kvB0tN3l0/MpN5FrisVxLq9RVUErawU3KjRR234dcqZ1xFdnZnclmYksTxJM5TRwbt2OiiEUhDd7rfpB34SgfQXWaa0zG6p98p9+DX6tdx+M1Vp7dF+gsl1OGWYreFujU/wA231aKD8ZtM8w+3z0T34qv9VaazjrdkdPZlGYITBOBzCk6RimPDQQRgAhMIEgFbWG0QiHVBBwjS8DGAmCDzGGAtATBREwRQEwB0KxoaLPKBxjCYs0aTAEIjAIjKUTQCAmASAdCWjBCIAYoRAYA2OjCYQ8AQgadHpMoBZWAPAkEA+QnjGWgDCILQtFACBEYRBANtug16lD/AClQfw4r/mbG0xe53h4bvoYgeiup/Gbe09Wi/Safn/CsExO3W97TvxGKP10H4TbZh38bcDxBsRMJttr06Xe+JPprW/Cc9Vp0baaTKktFeNhE4nMcJ0VY1I8GQgo9RFHCCAjLx44TmYAY2OjYBZbX2G+HSjUYhkrIGBF+iWUNkbvsQe/XskXG4A06dKoSCKys4A4gKxWx9E0+NxqiomHrm1GthcOrE/qqgp+91h2WPHu8kr97MI1Gnhab6MlKoD2fpmsR3HiPLB1lBK2jnjNg0qLmnUxiK6gZl5qs1syhhqoIOjD0ytTBo1cUxWXISFFYqwTUDUqdQLm1/Pwmh3rx2HXFVVfDB2HN3fnqiZveUt0RoLCw80zLLzlS1JLZ2slMEtx0CgnU+eEJpJ0v3JNLY1Q1notZDTuarN4KKupcnsta3bcTng8LScNnxC0rHo5qdRiw7egDbyGabanvlBsMlTPiKCoaxAHv60816Ybi/N5hx42mLbh5oJJKJb7X2NToF1OIVqqW97FOqCbgEDNbLwN+MqM0u98f77X8qfyklGwlRJ1bSLqvsWnTyc5ikRnRamXm6rEBxcaqCJXVqCCoFFUMhterlcAX43VrHSXe3sTRU0hUoCo3uej0udqJpk0GVdJnMTUDOSiZQbWQEvbQCwJ1Nz9sI1Ol2/clnY9T3RzGmYa5vgZOPO5v2La3/Gc8Lgucd1RgQiO4YggMEF9B1XmgKFqPuPP/AGoUx2dJQS5wmfjcCxtw6uEqd2V99qC36it9wwXFWl5+BGwGFSoOlWWmxYKFKVGJvaxuosNTadto7OSjmHPq1RDlNMJUBvex6RFtPLK7CHpp++v3hJu8f96r/GN9MGemPYh5o0tG3hRSSAASSbADUkngAO2DBe7qbQpJUFOtSRw7AK5RWdWOgHC5U/RPUMPh1XwVC+QAfZMjutu+KAFSoAap8/Ng9Q/xdp83lscbvhRoVlpG7dVRxwpnqBHwu+3Dv4TL6nt0/RH1FPyoP0sOvYKjekoB9hmImp5RcSHxFPKQRzKkEG4OZmNwfIBMvKjzarubGmC0JilOYhEVhWEiAbDdLwsJ3rih6DTb8ZubTz/YGLSkuEqVXVEWrilZ2IVRmpUiLk9psPPN37rT9oTvpSqJ0pvt930PF9qV61K6vjK61gScrJenUUvYPTqqbrrcEMpIN/JLfHfoML25KhPnrv8A0lpsLAPVXE1aVQiqmLqGkx1FglPMhGgKsb3HA9xAYVe1G6GG+Jv/ABVqhnGS7HbVd+fgVxhgE7NTUfC+568lHBRb7DVMcBOdbE00UsXGgJ+CfsaOBvFElFx7nUGOzTmBHWkMWGKC0dIBogAnQAWJJt6PxIjTUQfD/l+vLTNrTk1aH4vEvVINQ5iFVBoBZVFlGnYI7GY6pVCCoxbm0CJe2ijgL9flMhDEoXKKbkKGPCwBJA4E9k6RQdroy2fefFHjUB8tOkf/AFkT8q1edNbPaoRbMFQEC2XQAWBt1jWQ4IGUuTph8Q1NldCVZTcMOIP4xlR8xJPEkk2AAueOg0EEF4Id8binqu1Soczta7aC9gANBpwAka87lU/b+59meMq5ACTU4C/BeofvS0ze3MnDePEgBRUFlAVbpTNgBYC5XskZ9p1TUWqWHOL4LZU0te3Rta+p1tIV7w2kM5PkIrsHzhjnDZ819c175r9t52/KNTnGqhrO4YMwCi+YWbS1tZGMIEEtgTSxHVqPNH4is1Ry7m7Mbk6C580bO2Hw4YFi1rdwN/SQOsemCpN9EcDLjdbaFOjWvVUaiy1PFnrNuw8L8R6ZWtST9sfU9eRalRc2UNc2zaW4Xt1Ey0bUZR6m53o3lCXpUGBcjpVBrlB6lP7Xf1eXhiTGgQloMzm5O2EtwueAsL9Q42HYNT6Ys05xQZOl4RGKt/skx8MqmxqfQo46g6veCxi5djiI6JygHhj6nrxtKoGAYcGAI8hF/wAYokouPcn7XVvyYpUdJcU9vLzdE/8ArKRdt48qzEmy2zE9EXbwQAdSdCbDsvNfgcY9HCJUpqrOmNsgc5VzVMPlXMepb8fJ1TZbtbCOHDPWc1sTVOatWPWTboUx8FBYCwtwHYANwVo7wnSM9ujRq8w9NOgz16jtUIDCmjEZSo4NUZRcA6AEMepWoNp4YmnTYa8yDQq21yMjtYn/AAkHQ9xj9m7y0adA0KNQhCSxAWoXGY5mXMBcdmmtuB647H7cVsrUnFGooChko1VBQCwRlFgR9kyzpKFlMlo7dumnO1jVVMq0HI51My5s9MDKCfCsTr2Xj6m9GMS5NSkVF9QjcPIaMpdvbyVcRQKPWokXVsqaOeo8Ka9RN9ZUmZhFx8/sqamCrMz3pmxJItlAsb6AX0Guk11LgPIJ1w28uLSmhWpSCBVCll4CwABPNEd3GdV3yxXXXw48w9jDtknBy8/s5Xjhbtkhd78UdBXoHjchVKgaWuea4m59ER3yxI4YjD+hfZTOLOWy/K/kj3HbCCDJI3xxX/c4b+FfZRy744r/ALnDW8i+yjFjYfnyU+1lJUBQTr1a9UjbxUb4bDLRROdK3qKqgPYMwu7E6k6ekS9q74YoDM2Iw6j/ABKAeNhoKR4zP4Pblb3bUxCVaRdky5/1ViFuAClhqg+DxmlZ3imlXn1I272EdGdnUqCoAuRxuewy8LTq++GM8bh/q+ynP87sYf1tAkm2mUgCxJYnmuGgHnkabMS023fn1G5oM0Lb0YzxmH9I9lGjefGH9Zhx5SPZSYsztPz5AXHbADH/AJzYzxuH9I9jHLvLjCdHoAdROUX04j3s6cfRFMu0/Pkj7CpBsWnOKMhLX5xcyWKNqR19RHfaVO0aLtVq5VGS5yFcqroLaC+gl5jdt4pqbq1WhlKkEIRmP7vvY184nHCbXxNOmqo9EKosAxGYa31uh1vfrm7Z19VefyNUWA7gI4N3yQm8OLA/SUL9QGU3176fn80X5zY0cKmH+p7KYpnHZfnyR7iEsJKG82NPGrhx/B7Gc6u8uMB/S4c+dfZRTG0/PkjZ456w5sjrJ6vN/SPbejF3/S0OAuTlAub6D3vW2npjl3mxZ/W4f6PZSpNGo6bTvz6nPaNNTs4FVQVucZBdRzjaqwOY9VmI80otiYd1dmdcvRA1txvc2lnt3bVYPhKzVKedVdww/R+HUQfA18E/BnelvjimBPO0bWPAA3IHAXpDySu6Okk2q8+o3NG3i/OzFn9ZQ+r7KOG9OK8ZQ+j2UmLOW0/PkZeLMJ2XejFeNw4//fEx7bzYnT36h130Fha1tea1JuerqimTZfnycqLgEE9RB814ylUBxNM5cy56YIYXU+CDcdYnYbz4nx1D0D2Uk7P3mxDPY1aJVVd3Chb5aaMxt72OwDj1wrRuEXHt5+pQ72YNjinFFQ1MC16YVVDXPVfst9EtsIuVFHYoHoAEq9295KuHpkLVpLnqM7ZwGbMbL1oepRpeX+H33xRF1xNFezoqpHop6HyGWSYnBy8/s1excDZcPQqgB62IOINNrXFGnRZRmU63YlrDjZbzSq5wmjlmw/wH1ZqXYjdZXsPmnmeH2xSdCMViKTMXFTnKauK61FPRcYhmuCOGg4E9s1Z5QsOABzyk8CSup7zbS/mlj0RY6bRzHJphP26/G+rqftTTzSTS5P8ADDhVxA8lRR9izSBo4PM2zZnK+4dB0KGtibMCCDUDXBFiDmWV+H5KcIua9SsQVK6lNL9Yup14fTNpnhDyWxZ5LtbdfmCtDEXykgUq6WUVFBzBCWBCuP2T2ads1WD5NMG9NGqCpnZFL6qOkVF/gzY5o4PFstmKHJNgwbpUrp2WZdPok4cmeD62xB8tQH7VmoFSOFWS2QyrcluAPEVD56fqThX5IsA3DnlPaHHqzaCtHCtJcimOwvJbhEFucxDDq6YW3bwXXWZvfbcWnhgtSjnNJ/e3zEEo97o17cDw8oHbPVxWh56W5Czz/Y3JlgquHovUWrnekjN0gDcqD1LOlLkkwatmWpXHdmQ+XXL2XGnbN7zsWeMmDJDk2wPXzp8rqftWNPJhs8/AfyhlH2LNfmgvFsWYnE8k2AcWDV18jg/ask4Tk1waKFLVXt1llHpCraa28GaLZLMRtzk9wdKhUqorZ0W6klePD9m85bK5OMHXo06tTnRUdbsUqEC9yB0bW4ATeZ4s8tstmGw3JNhEqZ+drm/FSaVrDvCA34a90nNya4E8VqHysp+1ZrOcizxbJZjH5Ktnn4NQfuvl+wSLiuSHBMLLVxCDrGam1/4kJ+mb3PFnltksxtDkvwaoFJqtbrLIL95AW04YvkqwJVrc4hsbNmTo6cfBm4zQXi2LPMdkbmUceWY85Tw1FVoYfIQrtkFi5LKQesnTVnPZLHC8kmEV8zVa76EWJpDstqE8vpm+EUWG2zGPyWYA8RVPlZfUnI8kmz//ADjyVAPsWbmKWyWzAYjkhwjeDWxKjrGak2nlKX+mSKXJRggoW9c2ABOdRcgcSAk3FoRFi2YOtyS4GxKmsrWNmzJoSLXtk1lHs3dOkwq4TAjOzEJi8c9iKaA35ilYAMTYXAtewv1W9ZiAtJZpSo8+wnI3g1N3q4h9LAE01trx0TyfTJb8kuAPE1z5XX1JtwTDcxbJZgv+j2z+3EeaoPVnKryM4Mno18So7M1I+gmncfTPRQ0QaMmCkhiimShiiigBhEUUANorRRQA2hEUUAN4bxRQBXhvFFADeG8UUAOaHNFFABeKKKAGGKKAKGGKAKGCKAGGKKAGKKKAGKKKAGGKKAKGKKAGKKKAf//Z"/>
          <p:cNvSpPr>
            <a:spLocks noChangeAspect="1" noChangeArrowheads="1"/>
          </p:cNvSpPr>
          <p:nvPr/>
        </p:nvSpPr>
        <p:spPr bwMode="auto">
          <a:xfrm>
            <a:off x="4222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9" name="Picture 7" descr="D:\Norm\Personal\Family\Miscellaneous\Pictures\Future ahe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614" y="395773"/>
            <a:ext cx="603294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119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715963"/>
          </a:xfrm>
        </p:spPr>
        <p:txBody>
          <a:bodyPr/>
          <a:lstStyle/>
          <a:p>
            <a:r>
              <a:rPr lang="en-US" sz="3600" dirty="0" smtClean="0"/>
              <a:t>Fine Print</a:t>
            </a:r>
            <a:r>
              <a:rPr lang="en-US" sz="2400" dirty="0" smtClean="0"/>
              <a:t> (thanks </a:t>
            </a:r>
            <a:r>
              <a:rPr lang="en-US" sz="2400" dirty="0"/>
              <a:t>Josh Sears, Freestone Law, </a:t>
            </a:r>
            <a:r>
              <a:rPr lang="en-US" sz="2400" dirty="0" err="1"/>
              <a:t>Chtd</a:t>
            </a:r>
            <a:r>
              <a:rPr lang="en-US" sz="2400" dirty="0" smtClean="0"/>
              <a:t>)</a:t>
            </a:r>
            <a:endParaRPr lang="en-US" dirty="0"/>
          </a:p>
        </p:txBody>
      </p:sp>
      <p:sp>
        <p:nvSpPr>
          <p:cNvPr id="3" name="Content Placeholder 2"/>
          <p:cNvSpPr>
            <a:spLocks noGrp="1"/>
          </p:cNvSpPr>
          <p:nvPr>
            <p:ph idx="1"/>
          </p:nvPr>
        </p:nvSpPr>
        <p:spPr>
          <a:xfrm>
            <a:off x="457200" y="914400"/>
            <a:ext cx="8229600" cy="5638800"/>
          </a:xfrm>
        </p:spPr>
        <p:txBody>
          <a:bodyPr>
            <a:normAutofit fontScale="77500" lnSpcReduction="20000"/>
          </a:bodyPr>
          <a:lstStyle/>
          <a:p>
            <a:pPr marL="0" indent="0">
              <a:buNone/>
            </a:pPr>
            <a:endParaRPr lang="en-US" dirty="0" smtClean="0"/>
          </a:p>
          <a:p>
            <a:pPr marL="0" indent="0">
              <a:buNone/>
            </a:pPr>
            <a:r>
              <a:rPr lang="en-US" dirty="0" smtClean="0"/>
              <a:t>This </a:t>
            </a:r>
            <a:r>
              <a:rPr lang="en-US" dirty="0"/>
              <a:t>presentation and any materials and/or comments are training and educational in nature </a:t>
            </a:r>
            <a:r>
              <a:rPr lang="en-US" dirty="0" smtClean="0"/>
              <a:t>only and are </a:t>
            </a:r>
            <a:r>
              <a:rPr lang="en-US" dirty="0"/>
              <a:t>not legal advice, and do not serve as a substitute for legal advice. No comment or statement in this presentation or the accompanying materials is to be construed as an admission. The presenter reserves the right to qualify or retract any of these statements at any time. Likewise, the context is not tailored to any particular situation and does not necessarily address all relevant issues or necessarily reflect the current state of the law in any particular jurisdiction or circumstance as of the </a:t>
            </a:r>
            <a:r>
              <a:rPr lang="en-US" dirty="0" smtClean="0"/>
              <a:t>time </a:t>
            </a:r>
            <a:r>
              <a:rPr lang="en-US" dirty="0"/>
              <a:t>of the presentation. Parties participating in the presentation or accessing of these materials should engage competent </a:t>
            </a:r>
            <a:r>
              <a:rPr lang="en-US" dirty="0" smtClean="0"/>
              <a:t>counsel </a:t>
            </a:r>
            <a:r>
              <a:rPr lang="en-US" dirty="0"/>
              <a:t>for consultation and representation in light of the specific facts and circumstances presented in their unique situation. </a:t>
            </a:r>
          </a:p>
        </p:txBody>
      </p:sp>
    </p:spTree>
    <p:extLst>
      <p:ext uri="{BB962C8B-B14F-4D97-AF65-F5344CB8AC3E}">
        <p14:creationId xmlns:p14="http://schemas.microsoft.com/office/powerpoint/2010/main" val="4209015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p:txBody>
          <a:bodyPr/>
          <a:lstStyle/>
          <a:p>
            <a:r>
              <a:rPr lang="en-US" dirty="0" smtClean="0"/>
              <a:t>This is advice and sometimes conjecture…</a:t>
            </a:r>
            <a:endParaRPr lang="en-US" dirty="0"/>
          </a:p>
        </p:txBody>
      </p:sp>
      <p:sp>
        <p:nvSpPr>
          <p:cNvPr id="2065" name="Rectangle 17"/>
          <p:cNvSpPr>
            <a:spLocks noGrp="1" noChangeArrowheads="1"/>
          </p:cNvSpPr>
          <p:nvPr>
            <p:ph type="subTitle" idx="1"/>
          </p:nvPr>
        </p:nvSpPr>
        <p:spPr/>
        <p:txBody>
          <a:bodyPr/>
          <a:lstStyle/>
          <a:p>
            <a:endParaRPr lang="en-US" dirty="0"/>
          </a:p>
        </p:txBody>
      </p:sp>
      <p:sp>
        <p:nvSpPr>
          <p:cNvPr id="6" name="Rectangle 10"/>
          <p:cNvSpPr>
            <a:spLocks noChangeArrowheads="1"/>
          </p:cNvSpPr>
          <p:nvPr/>
        </p:nvSpPr>
        <p:spPr bwMode="auto">
          <a:xfrm>
            <a:off x="4800600" y="152400"/>
            <a:ext cx="1828800" cy="533400"/>
          </a:xfrm>
          <a:prstGeom prst="rect">
            <a:avLst/>
          </a:prstGeom>
          <a:solidFill>
            <a:srgbClr val="895C9E"/>
          </a:solidFill>
          <a:ln w="9525">
            <a:noFill/>
            <a:miter lim="800000"/>
            <a:headEnd/>
            <a:tailEnd/>
          </a:ln>
          <a:effectLst/>
        </p:spPr>
        <p:txBody>
          <a:bodyPr wrap="none" anchor="ctr"/>
          <a:lstStyle/>
          <a:p>
            <a:endParaRPr lang="en-US" dirty="0"/>
          </a:p>
        </p:txBody>
      </p:sp>
      <p:pic>
        <p:nvPicPr>
          <p:cNvPr id="6146" name="Picture 2" descr="D:\Norm\Personal\Family\Miscellaneous\Pictures\Great Carn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11" y="1066801"/>
            <a:ext cx="5819052" cy="3148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99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1219200"/>
            <a:ext cx="8229600" cy="4648200"/>
          </a:xfrm>
        </p:spPr>
        <p:txBody>
          <a:bodyPr/>
          <a:lstStyle/>
          <a:p>
            <a:pPr marL="0" indent="0">
              <a:buNone/>
            </a:pPr>
            <a:r>
              <a:rPr lang="en-US" sz="3600" dirty="0" smtClean="0"/>
              <a:t>Applicable to large employers…</a:t>
            </a:r>
          </a:p>
          <a:p>
            <a:pPr marL="400050" lvl="1" indent="0">
              <a:buNone/>
            </a:pPr>
            <a:endParaRPr lang="en-US" dirty="0" smtClean="0"/>
          </a:p>
          <a:p>
            <a:pPr marL="400050" lvl="1" indent="0">
              <a:buNone/>
            </a:pPr>
            <a:r>
              <a:rPr lang="en-US" dirty="0" smtClean="0"/>
              <a:t>“An applicable large employer is an employer who employed an average of at least 50 “full-time employees” on business days during the preceding calendar year, as provided in Code Section 4980H(c)(2)(A).”</a:t>
            </a:r>
          </a:p>
          <a:p>
            <a:pPr marL="0" indent="0">
              <a:buNone/>
            </a:pPr>
            <a:endParaRPr lang="en-US" sz="2800" dirty="0" smtClean="0"/>
          </a:p>
        </p:txBody>
      </p:sp>
    </p:spTree>
    <p:extLst>
      <p:ext uri="{BB962C8B-B14F-4D97-AF65-F5344CB8AC3E}">
        <p14:creationId xmlns:p14="http://schemas.microsoft.com/office/powerpoint/2010/main" val="18170371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2" end="2"/>
                                            </p:txEl>
                                          </p:spTgt>
                                        </p:tgtEl>
                                        <p:attrNameLst>
                                          <p:attrName>style.visibility</p:attrName>
                                        </p:attrNameLst>
                                      </p:cBhvr>
                                      <p:to>
                                        <p:strVal val="visible"/>
                                      </p:to>
                                    </p:set>
                                    <p:anim calcmode="lin" valueType="num">
                                      <p:cBhvr additive="base">
                                        <p:cTn id="13"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990600"/>
            <a:ext cx="8229600" cy="4876800"/>
          </a:xfrm>
        </p:spPr>
        <p:txBody>
          <a:bodyPr/>
          <a:lstStyle/>
          <a:p>
            <a:pPr marL="0" indent="0">
              <a:buNone/>
            </a:pPr>
            <a:r>
              <a:rPr lang="en-US" sz="3600" dirty="0" smtClean="0"/>
              <a:t>Determining if you are a large employer…</a:t>
            </a:r>
          </a:p>
          <a:p>
            <a:pPr marL="857250" lvl="1" indent="-457200"/>
            <a:r>
              <a:rPr lang="en-US" sz="2400" dirty="0" smtClean="0"/>
              <a:t>in 2014 allow employers </a:t>
            </a:r>
            <a:r>
              <a:rPr lang="en-US" sz="2400" dirty="0"/>
              <a:t>to choose to use either, or both, a </a:t>
            </a:r>
            <a:r>
              <a:rPr lang="en-US" sz="2400" dirty="0" smtClean="0"/>
              <a:t>[6-month] period </a:t>
            </a:r>
            <a:r>
              <a:rPr lang="en-US" sz="2400" dirty="0"/>
              <a:t>to prepare to count their employees and a period afterward to ascertain and implement the results of the determination</a:t>
            </a:r>
            <a:r>
              <a:rPr lang="en-US" sz="2400" dirty="0" smtClean="0"/>
              <a:t>.</a:t>
            </a:r>
          </a:p>
          <a:p>
            <a:pPr marL="857250" lvl="1" indent="-457200"/>
            <a:r>
              <a:rPr lang="en-US" sz="2400" dirty="0" smtClean="0"/>
              <a:t>an </a:t>
            </a:r>
            <a:r>
              <a:rPr lang="en-US" sz="2400" dirty="0"/>
              <a:t>employer not in existence during an entire preceding calendar year is an applicable large employer for the current calendar year if it is reasonably expected to employ an average of at least 100 full-time employees for </a:t>
            </a:r>
            <a:r>
              <a:rPr lang="en-US" sz="2400" dirty="0" smtClean="0"/>
              <a:t>2015</a:t>
            </a:r>
          </a:p>
          <a:p>
            <a:pPr marL="0" indent="0">
              <a:buNone/>
            </a:pPr>
            <a:endParaRPr lang="en-US" sz="2800" dirty="0" smtClean="0"/>
          </a:p>
        </p:txBody>
      </p:sp>
    </p:spTree>
    <p:extLst>
      <p:ext uri="{BB962C8B-B14F-4D97-AF65-F5344CB8AC3E}">
        <p14:creationId xmlns:p14="http://schemas.microsoft.com/office/powerpoint/2010/main" val="11983271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990600"/>
            <a:ext cx="8229600" cy="4876800"/>
          </a:xfrm>
        </p:spPr>
        <p:txBody>
          <a:bodyPr/>
          <a:lstStyle/>
          <a:p>
            <a:pPr marL="0" indent="0">
              <a:buNone/>
            </a:pPr>
            <a:r>
              <a:rPr lang="en-US" sz="3600" dirty="0" smtClean="0"/>
              <a:t>Determining if you are a large employer…</a:t>
            </a:r>
          </a:p>
          <a:p>
            <a:pPr marL="857250" lvl="1" indent="-457200"/>
            <a:r>
              <a:rPr lang="en-US" sz="2400" dirty="0" smtClean="0"/>
              <a:t>Number of full-time equivalents: add </a:t>
            </a:r>
            <a:r>
              <a:rPr lang="en-US" sz="2400" dirty="0"/>
              <a:t>up all the hours of service in a month for employees who are not full-time and divide that aggregate number by 120</a:t>
            </a:r>
            <a:r>
              <a:rPr lang="en-US" sz="2400" dirty="0" smtClean="0"/>
              <a:t>.</a:t>
            </a:r>
          </a:p>
          <a:p>
            <a:pPr marL="857250" lvl="1" indent="-457200"/>
            <a:r>
              <a:rPr lang="en-US" sz="2400" dirty="0" smtClean="0"/>
              <a:t>Number of full-time employees</a:t>
            </a:r>
          </a:p>
          <a:p>
            <a:pPr marL="857250" lvl="1" indent="-457200"/>
            <a:r>
              <a:rPr lang="en-US" sz="2400" dirty="0" smtClean="0"/>
              <a:t>Special </a:t>
            </a:r>
            <a:r>
              <a:rPr lang="en-US" sz="2400" dirty="0"/>
              <a:t>rule enables an employer that has more than 100 full-time employees solely as a result of seasonal employment to avoid being treated as an applicable employer. </a:t>
            </a:r>
            <a:r>
              <a:rPr lang="en-US" sz="2400" dirty="0" smtClean="0"/>
              <a:t>(120 </a:t>
            </a:r>
            <a:r>
              <a:rPr lang="en-US" sz="2400" dirty="0"/>
              <a:t>days, or </a:t>
            </a:r>
            <a:r>
              <a:rPr lang="en-US" sz="2400" dirty="0" smtClean="0"/>
              <a:t>fewer)</a:t>
            </a:r>
          </a:p>
          <a:p>
            <a:pPr marL="0" indent="0">
              <a:buNone/>
            </a:pPr>
            <a:endParaRPr lang="en-US" sz="2800" dirty="0" smtClean="0"/>
          </a:p>
        </p:txBody>
      </p:sp>
    </p:spTree>
    <p:extLst>
      <p:ext uri="{BB962C8B-B14F-4D97-AF65-F5344CB8AC3E}">
        <p14:creationId xmlns:p14="http://schemas.microsoft.com/office/powerpoint/2010/main" val="1290805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Shared Responsibility</a:t>
            </a:r>
            <a:endParaRPr lang="en-US" dirty="0"/>
          </a:p>
        </p:txBody>
      </p:sp>
      <p:sp>
        <p:nvSpPr>
          <p:cNvPr id="5127" name="Rectangle 7"/>
          <p:cNvSpPr>
            <a:spLocks noGrp="1" noChangeArrowheads="1"/>
          </p:cNvSpPr>
          <p:nvPr>
            <p:ph type="body" idx="1"/>
          </p:nvPr>
        </p:nvSpPr>
        <p:spPr>
          <a:xfrm>
            <a:off x="457200" y="990600"/>
            <a:ext cx="8229600" cy="4876800"/>
          </a:xfrm>
        </p:spPr>
        <p:txBody>
          <a:bodyPr/>
          <a:lstStyle/>
          <a:p>
            <a:pPr marL="0" indent="0">
              <a:buNone/>
            </a:pPr>
            <a:r>
              <a:rPr lang="en-US" sz="3600" dirty="0" smtClean="0"/>
              <a:t>Determining if you are a large employer…</a:t>
            </a:r>
          </a:p>
          <a:p>
            <a:pPr marL="400050" lvl="1" indent="0">
              <a:buNone/>
            </a:pPr>
            <a:r>
              <a:rPr lang="en-US" sz="3200" b="1" dirty="0" smtClean="0"/>
              <a:t>Not Counted</a:t>
            </a:r>
          </a:p>
          <a:p>
            <a:pPr marL="1257300" lvl="2" indent="-457200"/>
            <a:r>
              <a:rPr lang="en-US" sz="2800" dirty="0" smtClean="0"/>
              <a:t>Bona fide volunteers</a:t>
            </a:r>
          </a:p>
          <a:p>
            <a:pPr marL="1257300" lvl="2" indent="-457200"/>
            <a:r>
              <a:rPr lang="en-US" sz="2800" dirty="0" smtClean="0"/>
              <a:t>Student Employees (work study)</a:t>
            </a:r>
          </a:p>
          <a:p>
            <a:pPr marL="1257300" lvl="2" indent="-457200"/>
            <a:r>
              <a:rPr lang="en-US" sz="2800" dirty="0"/>
              <a:t>Members of Religious Orders</a:t>
            </a:r>
            <a:endParaRPr lang="en-US" sz="2800" dirty="0" smtClean="0"/>
          </a:p>
          <a:p>
            <a:pPr marL="0" indent="0">
              <a:buNone/>
            </a:pPr>
            <a:endParaRPr lang="en-US" sz="2800" dirty="0" smtClean="0"/>
          </a:p>
        </p:txBody>
      </p:sp>
    </p:spTree>
    <p:extLst>
      <p:ext uri="{BB962C8B-B14F-4D97-AF65-F5344CB8AC3E}">
        <p14:creationId xmlns:p14="http://schemas.microsoft.com/office/powerpoint/2010/main" val="36488213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 calcmode="lin" valueType="num">
                                      <p:cBhvr additive="base">
                                        <p:cTn id="7" dur="500" fill="hold"/>
                                        <p:tgtEl>
                                          <p:spTgt spid="5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7">
                                            <p:txEl>
                                              <p:pRg st="1" end="1"/>
                                            </p:txEl>
                                          </p:spTgt>
                                        </p:tgtEl>
                                        <p:attrNameLst>
                                          <p:attrName>style.visibility</p:attrName>
                                        </p:attrNameLst>
                                      </p:cBhvr>
                                      <p:to>
                                        <p:strVal val="visible"/>
                                      </p:to>
                                    </p:set>
                                    <p:anim calcmode="lin" valueType="num">
                                      <p:cBhvr additive="base">
                                        <p:cTn id="13" dur="500" fill="hold"/>
                                        <p:tgtEl>
                                          <p:spTgt spid="5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7">
                                            <p:txEl>
                                              <p:pRg st="2" end="2"/>
                                            </p:txEl>
                                          </p:spTgt>
                                        </p:tgtEl>
                                        <p:attrNameLst>
                                          <p:attrName>style.visibility</p:attrName>
                                        </p:attrNameLst>
                                      </p:cBhvr>
                                      <p:to>
                                        <p:strVal val="visible"/>
                                      </p:to>
                                    </p:set>
                                    <p:anim calcmode="lin" valueType="num">
                                      <p:cBhvr additive="base">
                                        <p:cTn id="19" dur="500" fill="hold"/>
                                        <p:tgtEl>
                                          <p:spTgt spid="5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7">
                                            <p:txEl>
                                              <p:pRg st="3" end="3"/>
                                            </p:txEl>
                                          </p:spTgt>
                                        </p:tgtEl>
                                        <p:attrNameLst>
                                          <p:attrName>style.visibility</p:attrName>
                                        </p:attrNameLst>
                                      </p:cBhvr>
                                      <p:to>
                                        <p:strVal val="visible"/>
                                      </p:to>
                                    </p:set>
                                    <p:anim calcmode="lin" valueType="num">
                                      <p:cBhvr additive="base">
                                        <p:cTn id="25" dur="500" fill="hold"/>
                                        <p:tgtEl>
                                          <p:spTgt spid="51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7">
                                            <p:txEl>
                                              <p:pRg st="4" end="4"/>
                                            </p:txEl>
                                          </p:spTgt>
                                        </p:tgtEl>
                                        <p:attrNameLst>
                                          <p:attrName>style.visibility</p:attrName>
                                        </p:attrNameLst>
                                      </p:cBhvr>
                                      <p:to>
                                        <p:strVal val="visible"/>
                                      </p:to>
                                    </p:set>
                                    <p:anim calcmode="lin" valueType="num">
                                      <p:cBhvr additive="base">
                                        <p:cTn id="31" dur="500" fill="hold"/>
                                        <p:tgtEl>
                                          <p:spTgt spid="51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 Template_Orego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1740</TotalTime>
  <Words>3905</Words>
  <Application>Microsoft Office PowerPoint</Application>
  <PresentationFormat>On-screen Show (4:3)</PresentationFormat>
  <Paragraphs>303</Paragraphs>
  <Slides>32</Slides>
  <Notes>20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PPT Template_Oregon</vt:lpstr>
      <vt:lpstr>What’s happening now? What’s coming?</vt:lpstr>
      <vt:lpstr>Opening Joke (required)</vt:lpstr>
      <vt:lpstr>Today’s Discussion</vt:lpstr>
      <vt:lpstr>Fine Print (thanks Josh Sears, Freestone Law, Chtd)</vt:lpstr>
      <vt:lpstr>This is advice and sometimes conjecture…</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Shared Responsibility</vt:lpstr>
      <vt:lpstr>Interim Joke (optional)</vt:lpstr>
      <vt:lpstr>Fees</vt:lpstr>
      <vt:lpstr>Reinsurance</vt:lpstr>
      <vt:lpstr>Patient-Centered Outcomes Research Institute</vt:lpstr>
      <vt:lpstr>Industry Fee</vt:lpstr>
      <vt:lpstr>Other Fees</vt:lpstr>
      <vt:lpstr>Other Fees (bonus)</vt:lpstr>
      <vt:lpstr>Now the Legislative review…</vt:lpstr>
      <vt:lpstr>State Legislative Update</vt:lpstr>
      <vt:lpstr>State Legislative Update</vt:lpstr>
      <vt:lpstr>Closing Joke (optional)</vt:lpstr>
      <vt:lpstr>What’s happening now? What’s coming?</vt:lpstr>
    </vt:vector>
  </TitlesOfParts>
  <Company>PacificSource Health Plans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Oregon Presentations</dc:title>
  <dc:creator>e0363</dc:creator>
  <cp:lastModifiedBy>Norm Varin</cp:lastModifiedBy>
  <cp:revision>108</cp:revision>
  <cp:lastPrinted>2014-01-16T13:43:54Z</cp:lastPrinted>
  <dcterms:created xsi:type="dcterms:W3CDTF">2010-07-02T18:50:22Z</dcterms:created>
  <dcterms:modified xsi:type="dcterms:W3CDTF">2014-03-20T00:51:42Z</dcterms:modified>
</cp:coreProperties>
</file>